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258" r:id="rId3"/>
    <p:sldId id="257" r:id="rId4"/>
    <p:sldId id="259" r:id="rId5"/>
    <p:sldId id="260" r:id="rId6"/>
    <p:sldId id="270" r:id="rId7"/>
    <p:sldId id="262" r:id="rId8"/>
    <p:sldId id="261" r:id="rId9"/>
    <p:sldId id="263" r:id="rId10"/>
    <p:sldId id="264" r:id="rId11"/>
    <p:sldId id="266" r:id="rId12"/>
    <p:sldId id="265" r:id="rId13"/>
    <p:sldId id="318" r:id="rId14"/>
    <p:sldId id="319" r:id="rId15"/>
    <p:sldId id="269" r:id="rId16"/>
    <p:sldId id="271" r:id="rId17"/>
    <p:sldId id="272" r:id="rId18"/>
    <p:sldId id="284" r:id="rId19"/>
    <p:sldId id="283" r:id="rId20"/>
    <p:sldId id="274" r:id="rId21"/>
    <p:sldId id="285" r:id="rId22"/>
    <p:sldId id="287" r:id="rId23"/>
    <p:sldId id="288" r:id="rId24"/>
    <p:sldId id="290" r:id="rId25"/>
    <p:sldId id="291" r:id="rId26"/>
    <p:sldId id="293" r:id="rId27"/>
    <p:sldId id="292" r:id="rId28"/>
    <p:sldId id="295" r:id="rId29"/>
    <p:sldId id="286" r:id="rId30"/>
    <p:sldId id="294" r:id="rId31"/>
    <p:sldId id="275" r:id="rId32"/>
    <p:sldId id="296" r:id="rId33"/>
    <p:sldId id="298" r:id="rId34"/>
    <p:sldId id="297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22" r:id="rId43"/>
    <p:sldId id="323" r:id="rId44"/>
    <p:sldId id="324" r:id="rId45"/>
    <p:sldId id="276" r:id="rId46"/>
    <p:sldId id="307" r:id="rId47"/>
    <p:sldId id="277" r:id="rId48"/>
    <p:sldId id="309" r:id="rId49"/>
    <p:sldId id="306" r:id="rId50"/>
    <p:sldId id="310" r:id="rId51"/>
    <p:sldId id="311" r:id="rId52"/>
    <p:sldId id="312" r:id="rId53"/>
    <p:sldId id="314" r:id="rId54"/>
    <p:sldId id="315" r:id="rId55"/>
    <p:sldId id="317" r:id="rId56"/>
    <p:sldId id="316" r:id="rId57"/>
    <p:sldId id="278" r:id="rId58"/>
    <p:sldId id="321" r:id="rId59"/>
    <p:sldId id="279" r:id="rId60"/>
    <p:sldId id="313" r:id="rId61"/>
    <p:sldId id="280" r:id="rId62"/>
    <p:sldId id="281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868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90" autoAdjust="0"/>
    <p:restoredTop sz="96061" autoAdjust="0"/>
  </p:normalViewPr>
  <p:slideViewPr>
    <p:cSldViewPr>
      <p:cViewPr varScale="1">
        <p:scale>
          <a:sx n="118" d="100"/>
          <a:sy n="118" d="100"/>
        </p:scale>
        <p:origin x="-16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08190-F7FC-48EC-A46F-9F9F4B6242BD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937BC-5C0C-4A91-8B5B-F6B56870D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53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937BC-5C0C-4A91-8B5B-F6B56870DD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27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937BC-5C0C-4A91-8B5B-F6B56870DD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27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937BC-5C0C-4A91-8B5B-F6B56870DD9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27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937BC-5C0C-4A91-8B5B-F6B56870DD9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27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937BC-5C0C-4A91-8B5B-F6B56870DD9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278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937BC-5C0C-4A91-8B5B-F6B56870DD9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27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937BC-5C0C-4A91-8B5B-F6B56870DD9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278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937BC-5C0C-4A91-8B5B-F6B56870DD9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278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937BC-5C0C-4A91-8B5B-F6B56870DD9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278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937BC-5C0C-4A91-8B5B-F6B56870DD9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278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937BC-5C0C-4A91-8B5B-F6B56870DD9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27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937BC-5C0C-4A91-8B5B-F6B56870DD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278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937BC-5C0C-4A91-8B5B-F6B56870DD9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278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937BC-5C0C-4A91-8B5B-F6B56870DD9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278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937BC-5C0C-4A91-8B5B-F6B56870DD9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278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937BC-5C0C-4A91-8B5B-F6B56870DD9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278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937BC-5C0C-4A91-8B5B-F6B56870DD9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278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937BC-5C0C-4A91-8B5B-F6B56870DD9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278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937BC-5C0C-4A91-8B5B-F6B56870DD9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278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937BC-5C0C-4A91-8B5B-F6B56870DD9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278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937BC-5C0C-4A91-8B5B-F6B56870DD9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278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937BC-5C0C-4A91-8B5B-F6B56870DD9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27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937BC-5C0C-4A91-8B5B-F6B56870DD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278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937BC-5C0C-4A91-8B5B-F6B56870DD9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278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937BC-5C0C-4A91-8B5B-F6B56870DD9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278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937BC-5C0C-4A91-8B5B-F6B56870DD9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278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937BC-5C0C-4A91-8B5B-F6B56870DD9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278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937BC-5C0C-4A91-8B5B-F6B56870DD9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278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937BC-5C0C-4A91-8B5B-F6B56870DD9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278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937BC-5C0C-4A91-8B5B-F6B56870DD9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278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937BC-5C0C-4A91-8B5B-F6B56870DD9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278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937BC-5C0C-4A91-8B5B-F6B56870DD9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278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937BC-5C0C-4A91-8B5B-F6B56870DD9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27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937BC-5C0C-4A91-8B5B-F6B56870DD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278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937BC-5C0C-4A91-8B5B-F6B56870DD9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278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937BC-5C0C-4A91-8B5B-F6B56870DD9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278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937BC-5C0C-4A91-8B5B-F6B56870DD9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278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937BC-5C0C-4A91-8B5B-F6B56870DD9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2789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937BC-5C0C-4A91-8B5B-F6B56870DD9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2789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937BC-5C0C-4A91-8B5B-F6B56870DD9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2789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937BC-5C0C-4A91-8B5B-F6B56870DD9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2789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937BC-5C0C-4A91-8B5B-F6B56870DD9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2789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937BC-5C0C-4A91-8B5B-F6B56870DD9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2789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937BC-5C0C-4A91-8B5B-F6B56870DD9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27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937BC-5C0C-4A91-8B5B-F6B56870DD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2789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937BC-5C0C-4A91-8B5B-F6B56870DD9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2789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937BC-5C0C-4A91-8B5B-F6B56870DD9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2789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937BC-5C0C-4A91-8B5B-F6B56870DD9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2789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937BC-5C0C-4A91-8B5B-F6B56870DD91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2789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937BC-5C0C-4A91-8B5B-F6B56870DD91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2789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937BC-5C0C-4A91-8B5B-F6B56870DD91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2789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937BC-5C0C-4A91-8B5B-F6B56870DD91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2789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937BC-5C0C-4A91-8B5B-F6B56870DD91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2789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937BC-5C0C-4A91-8B5B-F6B56870DD91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2789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937BC-5C0C-4A91-8B5B-F6B56870DD91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27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937BC-5C0C-4A91-8B5B-F6B56870DD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2789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937BC-5C0C-4A91-8B5B-F6B56870DD91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27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937BC-5C0C-4A91-8B5B-F6B56870DD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27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937BC-5C0C-4A91-8B5B-F6B56870DD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27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937BC-5C0C-4A91-8B5B-F6B56870DD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27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0F8D8-A929-436C-A7CE-BD545444E508}" type="datetime1">
              <a:rPr lang="en-US" smtClean="0"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A928-C9C7-4F95-8B42-F83DB3E3B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77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7FF5-8EEC-4B09-BA3D-8D3B8E1F0498}" type="datetime1">
              <a:rPr lang="en-US" smtClean="0"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A928-C9C7-4F95-8B42-F83DB3E3B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27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199A-A5F1-4324-8146-B009D25E88AA}" type="datetime1">
              <a:rPr lang="en-US" smtClean="0"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A928-C9C7-4F95-8B42-F83DB3E3B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2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AA1E-7CE2-4169-9560-46FDE3F90B91}" type="datetime1">
              <a:rPr lang="en-US" smtClean="0"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A928-C9C7-4F95-8B42-F83DB3E3B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50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47AD-D75B-4695-A7E7-DC9383C8A8E8}" type="datetime1">
              <a:rPr lang="en-US" smtClean="0"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A928-C9C7-4F95-8B42-F83DB3E3B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17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2CE2-6864-4AED-9118-C70374027DAA}" type="datetime1">
              <a:rPr lang="en-US" smtClean="0"/>
              <a:t>9/24/2013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A928-C9C7-4F95-8B42-F83DB3E3B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2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4DFAF-5F02-4558-A104-7D86AB102F0F}" type="datetime1">
              <a:rPr lang="en-US" smtClean="0"/>
              <a:t>9/24/2013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A928-C9C7-4F95-8B42-F83DB3E3B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75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4289-E6CC-4F64-B6D9-3BA44B2E787E}" type="datetime1">
              <a:rPr lang="en-US" smtClean="0"/>
              <a:t>9/24/2013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A928-C9C7-4F95-8B42-F83DB3E3B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00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C3020-A040-4C06-8126-95C1D8D43152}" type="datetime1">
              <a:rPr lang="en-US" smtClean="0"/>
              <a:t>9/24/2013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A928-C9C7-4F95-8B42-F83DB3E3B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14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6C1D-16E1-41FA-8C28-391BF47D72ED}" type="datetime1">
              <a:rPr lang="en-US" smtClean="0"/>
              <a:t>9/24/2013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A928-C9C7-4F95-8B42-F83DB3E3B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72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E887-BFEF-42A8-9B05-F05C15A9F574}" type="datetime1">
              <a:rPr lang="en-US" smtClean="0"/>
              <a:t>9/24/2013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A928-C9C7-4F95-8B42-F83DB3E3B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56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01BE4-5925-4D71-8CCF-7DD6EF5E4E72}" type="datetime1">
              <a:rPr lang="en-US" smtClean="0"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BA928-C9C7-4F95-8B42-F83DB3E3B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7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05000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Near Optimal Work-Stealing Tree for Highly Irregular Data-Parallel Workloads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3893" y="3886200"/>
            <a:ext cx="5715000" cy="99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Aleksandar</a:t>
            </a:r>
            <a:r>
              <a:rPr lang="en-US" dirty="0" smtClean="0"/>
              <a:t> </a:t>
            </a:r>
            <a:r>
              <a:rPr lang="en-US" dirty="0" err="1" smtClean="0"/>
              <a:t>Prokopec</a:t>
            </a:r>
            <a:endParaRPr lang="en-US" dirty="0" smtClean="0"/>
          </a:p>
          <a:p>
            <a:r>
              <a:rPr lang="en-US" dirty="0" smtClean="0"/>
              <a:t>Martin </a:t>
            </a:r>
            <a:r>
              <a:rPr lang="en-US" dirty="0" err="1" smtClean="0"/>
              <a:t>Odersky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105400"/>
            <a:ext cx="1747587" cy="84596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A928-C9C7-4F95-8B42-F83DB3E3BB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Irregular workload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146540" y="6324600"/>
            <a:ext cx="4953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146540" y="5335525"/>
            <a:ext cx="0" cy="989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146540" y="6273164"/>
            <a:ext cx="304800" cy="51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451340" y="6273164"/>
            <a:ext cx="304800" cy="51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756140" y="6256020"/>
            <a:ext cx="304800" cy="685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60940" y="6256020"/>
            <a:ext cx="304800" cy="685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365740" y="6221730"/>
            <a:ext cx="304800" cy="102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194540" y="6221730"/>
            <a:ext cx="304800" cy="102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499340" y="6221730"/>
            <a:ext cx="304800" cy="102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804140" y="5410200"/>
            <a:ext cx="3048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108940" y="5410200"/>
            <a:ext cx="3048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413740" y="5410200"/>
            <a:ext cx="3048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662073" y="6221730"/>
            <a:ext cx="304800" cy="102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966873" y="61891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271673" y="61891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576473" y="61891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881273" y="61891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951201" y="2209799"/>
            <a:ext cx="734367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ndale Mono" pitchFamily="49" charset="0"/>
              </a:rPr>
              <a:t>for {</a:t>
            </a:r>
          </a:p>
          <a:p>
            <a:r>
              <a:rPr lang="en-US" sz="3200" dirty="0">
                <a:latin typeface="Andale Mono" pitchFamily="49" charset="0"/>
              </a:rPr>
              <a:t> </a:t>
            </a:r>
            <a:r>
              <a:rPr lang="en-US" sz="3200" dirty="0" smtClean="0">
                <a:latin typeface="Andale Mono" pitchFamily="49" charset="0"/>
              </a:rPr>
              <a:t> x &lt;- 0 until width</a:t>
            </a:r>
          </a:p>
          <a:p>
            <a:r>
              <a:rPr lang="en-US" sz="3200" dirty="0">
                <a:latin typeface="Andale Mono" pitchFamily="49" charset="0"/>
              </a:rPr>
              <a:t> </a:t>
            </a:r>
            <a:r>
              <a:rPr lang="en-US" sz="3200" dirty="0" smtClean="0">
                <a:latin typeface="Andale Mono" pitchFamily="49" charset="0"/>
              </a:rPr>
              <a:t> y &lt;- 0 until height</a:t>
            </a:r>
          </a:p>
          <a:p>
            <a:r>
              <a:rPr lang="en-US" sz="3200" dirty="0" smtClean="0">
                <a:latin typeface="Andale Mono" pitchFamily="49" charset="0"/>
              </a:rPr>
              <a:t>} image(x, y) = compute(x, y)</a:t>
            </a:r>
            <a:endParaRPr lang="en-US" sz="3200" dirty="0">
              <a:latin typeface="Andale Mono" pitchFamily="49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525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40933" y="3678659"/>
            <a:ext cx="6849952" cy="584775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r>
              <a:rPr lang="en-US" sz="3200" dirty="0">
                <a:latin typeface="Andale Mono" pitchFamily="49" charset="0"/>
              </a:rPr>
              <a:t>image(x, y) = compute(x, y)</a:t>
            </a:r>
            <a:endParaRPr lang="en-US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7072127" y="624840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406979" y="5215467"/>
            <a:ext cx="739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cycles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A928-C9C7-4F95-8B42-F83DB3E3BB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7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Workload function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0999" y="1752600"/>
            <a:ext cx="8229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ndale Mono" pitchFamily="49" charset="0"/>
              </a:rPr>
              <a:t>workload(n)</a:t>
            </a:r>
            <a:r>
              <a:rPr lang="en-US" sz="3200" dirty="0" smtClean="0"/>
              <a:t> </a:t>
            </a:r>
            <a:r>
              <a:rPr lang="en-US" sz="3200" dirty="0" smtClean="0"/>
              <a:t>– </a:t>
            </a:r>
            <a:r>
              <a:rPr lang="en-US" sz="3200" dirty="0" smtClean="0"/>
              <a:t>work </a:t>
            </a:r>
            <a:r>
              <a:rPr lang="en-US" sz="3200" dirty="0" smtClean="0"/>
              <a:t>spent on </a:t>
            </a:r>
            <a:r>
              <a:rPr lang="en-US" sz="3200" dirty="0" smtClean="0"/>
              <a:t>element </a:t>
            </a:r>
            <a:r>
              <a:rPr lang="en-US" sz="3200" dirty="0" smtClean="0">
                <a:latin typeface="Andale Mono" pitchFamily="49" charset="0"/>
              </a:rPr>
              <a:t>n</a:t>
            </a: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C00000"/>
                </a:solidFill>
              </a:rPr>
              <a:t>after</a:t>
            </a:r>
            <a:r>
              <a:rPr lang="en-US" sz="3200" dirty="0" smtClean="0"/>
              <a:t> the data-parallel operation </a:t>
            </a:r>
            <a:r>
              <a:rPr lang="en-US" sz="3200" dirty="0" smtClean="0"/>
              <a:t>completed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A928-C9C7-4F95-8B42-F83DB3E3BB5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9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Workload function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2208" y="3438847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Could be…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558800" y="4140320"/>
            <a:ext cx="22808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Runtime value</a:t>
            </a:r>
          </a:p>
          <a:p>
            <a:r>
              <a:rPr lang="en-US" sz="2800" dirty="0" smtClean="0"/>
              <a:t>dependent</a:t>
            </a:r>
            <a:endParaRPr lang="en-US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3344333" y="3770989"/>
            <a:ext cx="51138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ndale Mono" pitchFamily="49" charset="0"/>
              </a:rPr>
              <a:t>for {</a:t>
            </a:r>
          </a:p>
          <a:p>
            <a:r>
              <a:rPr lang="en-US" sz="2400" dirty="0">
                <a:latin typeface="Andale Mono" pitchFamily="49" charset="0"/>
              </a:rPr>
              <a:t> </a:t>
            </a:r>
            <a:r>
              <a:rPr lang="en-US" sz="2400" dirty="0" smtClean="0">
                <a:latin typeface="Andale Mono" pitchFamily="49" charset="0"/>
              </a:rPr>
              <a:t> x &lt;- 0 until </a:t>
            </a:r>
            <a:r>
              <a:rPr lang="en-US" sz="2400" dirty="0" smtClean="0">
                <a:solidFill>
                  <a:srgbClr val="C00000"/>
                </a:solidFill>
                <a:latin typeface="Andale Mono" pitchFamily="49" charset="0"/>
              </a:rPr>
              <a:t>width</a:t>
            </a:r>
            <a:endParaRPr lang="en-US" sz="2400" dirty="0">
              <a:latin typeface="Andale Mono" pitchFamily="49" charset="0"/>
            </a:endParaRPr>
          </a:p>
          <a:p>
            <a:r>
              <a:rPr lang="en-US" sz="2400" dirty="0" smtClean="0">
                <a:latin typeface="Andale Mono" pitchFamily="49" charset="0"/>
              </a:rPr>
              <a:t>  y &lt;- 0 until </a:t>
            </a:r>
            <a:r>
              <a:rPr lang="en-US" sz="2400" dirty="0" smtClean="0">
                <a:solidFill>
                  <a:srgbClr val="C00000"/>
                </a:solidFill>
                <a:latin typeface="Andale Mono" pitchFamily="49" charset="0"/>
              </a:rPr>
              <a:t>height</a:t>
            </a:r>
          </a:p>
          <a:p>
            <a:r>
              <a:rPr lang="en-US" sz="2400" dirty="0" smtClean="0">
                <a:latin typeface="Andale Mono" pitchFamily="49" charset="0"/>
              </a:rPr>
              <a:t>} </a:t>
            </a:r>
            <a:r>
              <a:rPr lang="en-US" sz="2400" dirty="0" err="1" smtClean="0">
                <a:latin typeface="Andale Mono" pitchFamily="49" charset="0"/>
              </a:rPr>
              <a:t>img</a:t>
            </a:r>
            <a:r>
              <a:rPr lang="en-US" sz="2400" dirty="0" smtClean="0">
                <a:latin typeface="Andale Mono" pitchFamily="49" charset="0"/>
              </a:rPr>
              <a:t>(x, y) = compute(x, y)</a:t>
            </a:r>
            <a:endParaRPr lang="en-US" sz="2400" dirty="0" smtClean="0">
              <a:solidFill>
                <a:srgbClr val="C00000"/>
              </a:solidFill>
              <a:latin typeface="Andale Mono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999" y="1752600"/>
            <a:ext cx="8229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ndale Mono" pitchFamily="49" charset="0"/>
              </a:rPr>
              <a:t>workload(n)</a:t>
            </a:r>
            <a:r>
              <a:rPr lang="en-US" sz="3200" dirty="0" smtClean="0"/>
              <a:t> </a:t>
            </a:r>
            <a:r>
              <a:rPr lang="en-US" sz="3200" dirty="0" smtClean="0"/>
              <a:t>– </a:t>
            </a:r>
            <a:r>
              <a:rPr lang="en-US" sz="3200" dirty="0" smtClean="0"/>
              <a:t>work </a:t>
            </a:r>
            <a:r>
              <a:rPr lang="en-US" sz="3200" dirty="0" smtClean="0"/>
              <a:t>spent on </a:t>
            </a:r>
            <a:r>
              <a:rPr lang="en-US" sz="3200" dirty="0" smtClean="0"/>
              <a:t>element </a:t>
            </a:r>
            <a:r>
              <a:rPr lang="en-US" sz="3200" dirty="0" smtClean="0">
                <a:latin typeface="Andale Mono" pitchFamily="49" charset="0"/>
              </a:rPr>
              <a:t>n</a:t>
            </a: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C00000"/>
                </a:solidFill>
              </a:rPr>
              <a:t>after</a:t>
            </a:r>
            <a:r>
              <a:rPr lang="en-US" sz="3200" dirty="0" smtClean="0"/>
              <a:t> the data-parallel operation </a:t>
            </a:r>
            <a:r>
              <a:rPr lang="en-US" sz="3200" dirty="0" smtClean="0"/>
              <a:t>completed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A928-C9C7-4F95-8B42-F83DB3E3BB5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6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Workload function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2208" y="3438847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Could be…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399534" y="4140320"/>
            <a:ext cx="30140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Execution-schedule</a:t>
            </a:r>
          </a:p>
          <a:p>
            <a:r>
              <a:rPr lang="en-US" sz="2800" dirty="0"/>
              <a:t>dependent</a:t>
            </a:r>
            <a:endParaRPr lang="en-US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3832654" y="4140320"/>
            <a:ext cx="5113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ndale Mono" pitchFamily="49" charset="0"/>
              </a:rPr>
              <a:t>for (n &lt;- nodes)</a:t>
            </a:r>
          </a:p>
          <a:p>
            <a:r>
              <a:rPr lang="en-US" sz="2400" dirty="0">
                <a:latin typeface="Andale Mono" pitchFamily="49" charset="0"/>
              </a:rPr>
              <a:t>  </a:t>
            </a:r>
            <a:r>
              <a:rPr lang="en-US" sz="2400" dirty="0" err="1">
                <a:latin typeface="Andale Mono" pitchFamily="49" charset="0"/>
              </a:rPr>
              <a:t>n.neighbours</a:t>
            </a:r>
            <a:r>
              <a:rPr lang="en-US" sz="2400" dirty="0">
                <a:latin typeface="Andale Mono" pitchFamily="49" charset="0"/>
              </a:rPr>
              <a:t> += </a:t>
            </a:r>
            <a:r>
              <a:rPr lang="en-US" sz="2400" dirty="0">
                <a:solidFill>
                  <a:srgbClr val="C00000"/>
                </a:solidFill>
                <a:latin typeface="Andale Mono" pitchFamily="49" charset="0"/>
              </a:rPr>
              <a:t>new</a:t>
            </a:r>
            <a:r>
              <a:rPr lang="en-US" sz="2400" dirty="0">
                <a:latin typeface="Andale Mono" pitchFamily="49" charset="0"/>
              </a:rPr>
              <a:t> Node</a:t>
            </a:r>
            <a:endParaRPr lang="en-US" sz="2400" dirty="0">
              <a:solidFill>
                <a:srgbClr val="C00000"/>
              </a:solidFill>
              <a:latin typeface="Andale Mono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999" y="1752600"/>
            <a:ext cx="8229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ndale Mono" pitchFamily="49" charset="0"/>
              </a:rPr>
              <a:t>workload(n)</a:t>
            </a:r>
            <a:r>
              <a:rPr lang="en-US" sz="3200" dirty="0" smtClean="0"/>
              <a:t> </a:t>
            </a:r>
            <a:r>
              <a:rPr lang="en-US" sz="3200" dirty="0" smtClean="0"/>
              <a:t>– </a:t>
            </a:r>
            <a:r>
              <a:rPr lang="en-US" sz="3200" dirty="0" smtClean="0"/>
              <a:t>work </a:t>
            </a:r>
            <a:r>
              <a:rPr lang="en-US" sz="3200" dirty="0" smtClean="0"/>
              <a:t>spent on </a:t>
            </a:r>
            <a:r>
              <a:rPr lang="en-US" sz="3200" dirty="0" smtClean="0"/>
              <a:t>element </a:t>
            </a:r>
            <a:r>
              <a:rPr lang="en-US" sz="3200" dirty="0" smtClean="0">
                <a:latin typeface="Andale Mono" pitchFamily="49" charset="0"/>
              </a:rPr>
              <a:t>n</a:t>
            </a: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C00000"/>
                </a:solidFill>
              </a:rPr>
              <a:t>after</a:t>
            </a:r>
            <a:r>
              <a:rPr lang="en-US" sz="3200" dirty="0" smtClean="0"/>
              <a:t> the data-parallel operation </a:t>
            </a:r>
            <a:r>
              <a:rPr lang="en-US" sz="3200" dirty="0" smtClean="0"/>
              <a:t>completed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A928-C9C7-4F95-8B42-F83DB3E3BB5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1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Workload function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2208" y="3438847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Could be…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405713" y="4401930"/>
            <a:ext cx="2354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Totally random</a:t>
            </a:r>
            <a:endParaRPr lang="en-US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2895600" y="4140320"/>
            <a:ext cx="655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ndale Mono" pitchFamily="49" charset="0"/>
              </a:rPr>
              <a:t>for ((x, y) &lt;- </a:t>
            </a:r>
            <a:r>
              <a:rPr lang="en-US" sz="2400" dirty="0" err="1" smtClean="0">
                <a:latin typeface="Andale Mono" pitchFamily="49" charset="0"/>
              </a:rPr>
              <a:t>img.indices</a:t>
            </a:r>
            <a:r>
              <a:rPr lang="en-US" sz="2400" dirty="0" smtClean="0">
                <a:latin typeface="Andale Mono" pitchFamily="49" charset="0"/>
              </a:rPr>
              <a:t>)</a:t>
            </a:r>
          </a:p>
          <a:p>
            <a:r>
              <a:rPr lang="en-US" sz="2400" dirty="0">
                <a:latin typeface="Andale Mono" pitchFamily="49" charset="0"/>
              </a:rPr>
              <a:t> </a:t>
            </a:r>
            <a:r>
              <a:rPr lang="en-US" sz="2400" dirty="0" smtClean="0">
                <a:latin typeface="Andale Mono" pitchFamily="49" charset="0"/>
              </a:rPr>
              <a:t> </a:t>
            </a:r>
            <a:r>
              <a:rPr lang="en-US" sz="2400" dirty="0" err="1" smtClean="0">
                <a:latin typeface="Andale Mono" pitchFamily="49" charset="0"/>
              </a:rPr>
              <a:t>img</a:t>
            </a:r>
            <a:r>
              <a:rPr lang="en-US" sz="2400" dirty="0" smtClean="0">
                <a:latin typeface="Andale Mono" pitchFamily="49" charset="0"/>
              </a:rPr>
              <a:t>(x</a:t>
            </a:r>
            <a:r>
              <a:rPr lang="en-US" sz="2400" dirty="0">
                <a:latin typeface="Andale Mono" pitchFamily="49" charset="0"/>
              </a:rPr>
              <a:t>, y</a:t>
            </a:r>
            <a:r>
              <a:rPr lang="en-US" sz="2400" dirty="0" smtClean="0">
                <a:latin typeface="Andale Mono" pitchFamily="49" charset="0"/>
              </a:rPr>
              <a:t>) = sample(</a:t>
            </a:r>
          </a:p>
          <a:p>
            <a:r>
              <a:rPr lang="en-US" sz="2400" dirty="0">
                <a:latin typeface="Andale Mono" pitchFamily="49" charset="0"/>
              </a:rPr>
              <a:t> </a:t>
            </a:r>
            <a:r>
              <a:rPr lang="en-US" sz="2400" dirty="0" smtClean="0">
                <a:latin typeface="Andale Mono" pitchFamily="49" charset="0"/>
              </a:rPr>
              <a:t>   x </a:t>
            </a:r>
            <a:r>
              <a:rPr lang="en-US" sz="2400" dirty="0">
                <a:latin typeface="Andale Mono" pitchFamily="49" charset="0"/>
              </a:rPr>
              <a:t>+ </a:t>
            </a:r>
            <a:r>
              <a:rPr lang="en-US" sz="2400" dirty="0">
                <a:solidFill>
                  <a:srgbClr val="C00000"/>
                </a:solidFill>
                <a:latin typeface="Andale Mono" pitchFamily="49" charset="0"/>
              </a:rPr>
              <a:t>random</a:t>
            </a:r>
            <a:r>
              <a:rPr lang="en-US" sz="2400" dirty="0" smtClean="0">
                <a:latin typeface="Andale Mono" pitchFamily="49" charset="0"/>
              </a:rPr>
              <a:t>(),</a:t>
            </a:r>
          </a:p>
          <a:p>
            <a:r>
              <a:rPr lang="en-US" sz="2400" dirty="0">
                <a:latin typeface="Andale Mono" pitchFamily="49" charset="0"/>
              </a:rPr>
              <a:t> </a:t>
            </a:r>
            <a:r>
              <a:rPr lang="en-US" sz="2400" dirty="0" smtClean="0">
                <a:latin typeface="Andale Mono" pitchFamily="49" charset="0"/>
              </a:rPr>
              <a:t>   y </a:t>
            </a:r>
            <a:r>
              <a:rPr lang="en-US" sz="2400" dirty="0">
                <a:latin typeface="Andale Mono" pitchFamily="49" charset="0"/>
              </a:rPr>
              <a:t>+ </a:t>
            </a:r>
            <a:r>
              <a:rPr lang="en-US" sz="2400" dirty="0">
                <a:solidFill>
                  <a:srgbClr val="C00000"/>
                </a:solidFill>
                <a:latin typeface="Andale Mono" pitchFamily="49" charset="0"/>
              </a:rPr>
              <a:t>random</a:t>
            </a:r>
            <a:r>
              <a:rPr lang="en-US" sz="2400" dirty="0" smtClean="0">
                <a:latin typeface="Andale Mono" pitchFamily="49" charset="0"/>
              </a:rPr>
              <a:t>()</a:t>
            </a:r>
          </a:p>
          <a:p>
            <a:r>
              <a:rPr lang="en-US" sz="2400" dirty="0">
                <a:latin typeface="Andale Mono" pitchFamily="49" charset="0"/>
              </a:rPr>
              <a:t> </a:t>
            </a:r>
            <a:r>
              <a:rPr lang="en-US" sz="2400" dirty="0" smtClean="0">
                <a:latin typeface="Andale Mono" pitchFamily="49" charset="0"/>
              </a:rPr>
              <a:t> )</a:t>
            </a:r>
            <a:endParaRPr lang="en-US" sz="2400" dirty="0">
              <a:latin typeface="Andale Mono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999" y="1752600"/>
            <a:ext cx="8229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ndale Mono" pitchFamily="49" charset="0"/>
              </a:rPr>
              <a:t>workload(n)</a:t>
            </a:r>
            <a:r>
              <a:rPr lang="en-US" sz="3200" dirty="0" smtClean="0"/>
              <a:t> </a:t>
            </a:r>
            <a:r>
              <a:rPr lang="en-US" sz="3200" dirty="0" smtClean="0"/>
              <a:t>– </a:t>
            </a:r>
            <a:r>
              <a:rPr lang="en-US" sz="3200" dirty="0" smtClean="0"/>
              <a:t>work </a:t>
            </a:r>
            <a:r>
              <a:rPr lang="en-US" sz="3200" dirty="0" smtClean="0"/>
              <a:t>spent on </a:t>
            </a:r>
            <a:r>
              <a:rPr lang="en-US" sz="3200" dirty="0" smtClean="0"/>
              <a:t>element </a:t>
            </a:r>
            <a:r>
              <a:rPr lang="en-US" sz="3200" dirty="0" smtClean="0">
                <a:latin typeface="Andale Mono" pitchFamily="49" charset="0"/>
              </a:rPr>
              <a:t>n</a:t>
            </a: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C00000"/>
                </a:solidFill>
              </a:rPr>
              <a:t>after</a:t>
            </a:r>
            <a:r>
              <a:rPr lang="en-US" sz="3200" dirty="0" smtClean="0"/>
              <a:t> the data-parallel operation </a:t>
            </a:r>
            <a:r>
              <a:rPr lang="en-US" sz="3200" dirty="0" smtClean="0"/>
              <a:t>completed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A928-C9C7-4F95-8B42-F83DB3E3BB5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3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Data-parallel scheduler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0999" y="1752600"/>
            <a:ext cx="8610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Assign </a:t>
            </a:r>
            <a:r>
              <a:rPr lang="en-US" sz="3200" dirty="0" smtClean="0"/>
              <a:t>loop elements to </a:t>
            </a:r>
            <a:r>
              <a:rPr lang="en-US" sz="3200" dirty="0" smtClean="0"/>
              <a:t>workers</a:t>
            </a:r>
          </a:p>
          <a:p>
            <a:r>
              <a:rPr lang="en-US" sz="3200" b="1" dirty="0" smtClean="0"/>
              <a:t>without </a:t>
            </a:r>
            <a:r>
              <a:rPr lang="en-US" sz="3200" dirty="0" smtClean="0"/>
              <a:t>knowledge about the workload function.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A928-C9C7-4F95-8B42-F83DB3E3BB5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8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Data-parallel scheduler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0999" y="3581400"/>
            <a:ext cx="7924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/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Linear</a:t>
            </a:r>
            <a:r>
              <a:rPr lang="en-US" sz="3200" dirty="0" smtClean="0"/>
              <a:t> </a:t>
            </a:r>
            <a:r>
              <a:rPr lang="en-US" sz="3200" dirty="0" smtClean="0"/>
              <a:t>speedup for the baseline workload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80999" y="1752600"/>
            <a:ext cx="8610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Assign </a:t>
            </a:r>
            <a:r>
              <a:rPr lang="en-US" sz="3200" dirty="0" smtClean="0"/>
              <a:t>loop elements to </a:t>
            </a:r>
            <a:r>
              <a:rPr lang="en-US" sz="3200" dirty="0" smtClean="0"/>
              <a:t>workers</a:t>
            </a:r>
          </a:p>
          <a:p>
            <a:r>
              <a:rPr lang="en-US" sz="3200" b="1" dirty="0" smtClean="0"/>
              <a:t>without </a:t>
            </a:r>
            <a:r>
              <a:rPr lang="en-US" sz="3200" dirty="0" smtClean="0"/>
              <a:t>knowledge about the workload function.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A928-C9C7-4F95-8B42-F83DB3E3BB5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4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Data-parallel scheduler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0999" y="3581400"/>
            <a:ext cx="79248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Linear</a:t>
            </a:r>
            <a:r>
              <a:rPr lang="en-US" sz="3200" dirty="0" smtClean="0"/>
              <a:t> </a:t>
            </a:r>
            <a:r>
              <a:rPr lang="en-US" sz="3200" dirty="0" smtClean="0"/>
              <a:t>speedup for the baseline workload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Optimal</a:t>
            </a:r>
            <a:r>
              <a:rPr lang="en-US" sz="3200" dirty="0" smtClean="0"/>
              <a:t> </a:t>
            </a:r>
            <a:r>
              <a:rPr lang="en-US" sz="3200" dirty="0" smtClean="0"/>
              <a:t>speedup for irregular workloads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80999" y="1752600"/>
            <a:ext cx="8610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Assign </a:t>
            </a:r>
            <a:r>
              <a:rPr lang="en-US" sz="3200" dirty="0" smtClean="0"/>
              <a:t>loop elements to </a:t>
            </a:r>
            <a:r>
              <a:rPr lang="en-US" sz="3200" dirty="0" smtClean="0"/>
              <a:t>workers</a:t>
            </a:r>
          </a:p>
          <a:p>
            <a:r>
              <a:rPr lang="en-US" sz="3200" b="1" dirty="0" smtClean="0"/>
              <a:t>without </a:t>
            </a:r>
            <a:r>
              <a:rPr lang="en-US" sz="3200" dirty="0" smtClean="0"/>
              <a:t>knowledge about the workload function.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A928-C9C7-4F95-8B42-F83DB3E3BB5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4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batching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0999" y="1752600"/>
            <a:ext cx="8610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Decides on the worker-element assignment before the data-parallel operation begins.</a:t>
            </a:r>
            <a:endParaRPr lang="en-US" sz="32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994140" y="4495799"/>
            <a:ext cx="433046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994140" y="3506725"/>
            <a:ext cx="0" cy="989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994140" y="4444364"/>
            <a:ext cx="304800" cy="51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98940" y="4444364"/>
            <a:ext cx="304800" cy="51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03740" y="4427220"/>
            <a:ext cx="304800" cy="685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08540" y="3886200"/>
            <a:ext cx="3048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13340" y="4392930"/>
            <a:ext cx="304800" cy="102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033673" y="4190999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338473" y="4191000"/>
            <a:ext cx="304800" cy="3047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09673" y="4392930"/>
            <a:ext cx="304800" cy="102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814473" y="43603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119273" y="43603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424073" y="43603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728873" y="43603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400800" y="441960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254579" y="3386667"/>
            <a:ext cx="739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cycles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921480" y="3755999"/>
            <a:ext cx="0" cy="989075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814473" y="3755999"/>
            <a:ext cx="0" cy="989075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4728873" y="3755998"/>
            <a:ext cx="0" cy="989075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A928-C9C7-4F95-8B42-F83DB3E3BB5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5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batching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0999" y="1752600"/>
            <a:ext cx="8610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Decides on the worker-element assignment before the data-parallel operation begins.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80998" y="4876800"/>
            <a:ext cx="8610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 knowledge → divide </a:t>
            </a:r>
            <a:r>
              <a:rPr lang="en-US" sz="2800" dirty="0" smtClean="0"/>
              <a:t>uniformly.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80999" y="5562600"/>
            <a:ext cx="8610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Not optimal for even mildly irregular workloads.</a:t>
            </a:r>
            <a:endParaRPr lang="en-US" sz="28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994140" y="4495799"/>
            <a:ext cx="433046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994140" y="3506725"/>
            <a:ext cx="0" cy="989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994140" y="4444364"/>
            <a:ext cx="304800" cy="51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98940" y="4444364"/>
            <a:ext cx="304800" cy="51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03740" y="4427220"/>
            <a:ext cx="304800" cy="685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13340" y="4392930"/>
            <a:ext cx="304800" cy="102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033673" y="4190999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338473" y="4191000"/>
            <a:ext cx="304800" cy="3047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09673" y="4392930"/>
            <a:ext cx="304800" cy="102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814473" y="43603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119273" y="43603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424073" y="43603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728873" y="43603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400800" y="441960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254579" y="3386667"/>
            <a:ext cx="739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cycles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921480" y="3755999"/>
            <a:ext cx="0" cy="989075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814473" y="3755999"/>
            <a:ext cx="0" cy="989075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4728873" y="3755998"/>
            <a:ext cx="0" cy="989075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908540" y="3886200"/>
            <a:ext cx="3048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A928-C9C7-4F95-8B42-F83DB3E3BB5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9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05000"/>
            <a:ext cx="8458200" cy="14700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Near Optimal Work-Stealing Tree for Highly Irregular Data-Parallel Workloads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3893" y="3886200"/>
            <a:ext cx="5715000" cy="99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Aleksandar</a:t>
            </a:r>
            <a:r>
              <a:rPr lang="en-US" dirty="0" smtClean="0"/>
              <a:t> </a:t>
            </a:r>
            <a:r>
              <a:rPr lang="en-US" dirty="0" err="1" smtClean="0"/>
              <a:t>Prokopec</a:t>
            </a:r>
            <a:endParaRPr lang="en-US" dirty="0" smtClean="0"/>
          </a:p>
          <a:p>
            <a:r>
              <a:rPr lang="en-US" dirty="0" smtClean="0"/>
              <a:t>Martin </a:t>
            </a:r>
            <a:r>
              <a:rPr lang="en-US" dirty="0" err="1" smtClean="0"/>
              <a:t>Odersky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105400"/>
            <a:ext cx="1747587" cy="84596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525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94933" y="2599266"/>
            <a:ext cx="4800600" cy="707886"/>
          </a:xfrm>
          <a:prstGeom prst="rect">
            <a:avLst/>
          </a:prstGeom>
          <a:solidFill>
            <a:schemeClr val="bg1"/>
          </a:solidFill>
          <a:effectLst>
            <a:softEdge rad="114300"/>
          </a:effectLst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ea typeface="+mj-ea"/>
                <a:cs typeface="+mj-cs"/>
              </a:rPr>
              <a:t>Irregular Data-Parallel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A928-C9C7-4F95-8B42-F83DB3E3BB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4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Fixed-size batching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0999" y="1752600"/>
            <a:ext cx="8610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Workload-driven – decides during execution.</a:t>
            </a:r>
            <a:endParaRPr lang="en-US" sz="3200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994140" y="4495799"/>
            <a:ext cx="433046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994140" y="3506725"/>
            <a:ext cx="0" cy="989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994140" y="4444364"/>
            <a:ext cx="304800" cy="51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98940" y="4444364"/>
            <a:ext cx="304800" cy="51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03740" y="4427220"/>
            <a:ext cx="304800" cy="685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13340" y="4392930"/>
            <a:ext cx="304800" cy="102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33673" y="4190999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38473" y="4191000"/>
            <a:ext cx="304800" cy="3047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509673" y="4392930"/>
            <a:ext cx="304800" cy="102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14473" y="43603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119273" y="43603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424073" y="43603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728873" y="43603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400800" y="441960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254579" y="3386667"/>
            <a:ext cx="739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cycles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908540" y="2654300"/>
            <a:ext cx="2414758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ndale Mono" pitchFamily="49" charset="0"/>
              </a:rPr>
              <a:t>progress</a:t>
            </a:r>
            <a:endParaRPr lang="en-US" sz="2400" dirty="0">
              <a:latin typeface="Andale Mono" pitchFamily="49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908540" y="3886200"/>
            <a:ext cx="3048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A928-C9C7-4F95-8B42-F83DB3E3BB5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8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Fixed-size batching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0999" y="1752600"/>
            <a:ext cx="8610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Workload-driven – decides during execution.</a:t>
            </a:r>
            <a:endParaRPr lang="en-US" sz="3200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994140" y="4495799"/>
            <a:ext cx="433046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994140" y="3506725"/>
            <a:ext cx="0" cy="989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994140" y="4444364"/>
            <a:ext cx="304800" cy="51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98940" y="4444364"/>
            <a:ext cx="304800" cy="51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03740" y="4427220"/>
            <a:ext cx="304800" cy="685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13340" y="4392930"/>
            <a:ext cx="304800" cy="102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33673" y="4190999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38473" y="4191000"/>
            <a:ext cx="304800" cy="3047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509673" y="4392930"/>
            <a:ext cx="304800" cy="102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14473" y="43603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119273" y="43603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424073" y="43603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728873" y="43603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400800" y="441960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254579" y="3386667"/>
            <a:ext cx="739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cycles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908540" y="2654300"/>
            <a:ext cx="2414758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ndale Mono" pitchFamily="49" charset="0"/>
              </a:rPr>
              <a:t>0</a:t>
            </a:r>
            <a:endParaRPr lang="en-US" sz="2400" dirty="0">
              <a:latin typeface="Andale Mono" pitchFamily="49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08540" y="3886200"/>
            <a:ext cx="3048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A928-C9C7-4F95-8B42-F83DB3E3BB5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1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Fixed-size batching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0999" y="1752600"/>
            <a:ext cx="8610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Workload-driven – decides during execution.</a:t>
            </a:r>
            <a:endParaRPr lang="en-US" sz="3200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994140" y="4495799"/>
            <a:ext cx="433046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994140" y="3506725"/>
            <a:ext cx="0" cy="989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994140" y="4444364"/>
            <a:ext cx="304800" cy="51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98940" y="4444364"/>
            <a:ext cx="304800" cy="51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03740" y="4427220"/>
            <a:ext cx="304800" cy="685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13340" y="4392930"/>
            <a:ext cx="304800" cy="102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33673" y="4190999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38473" y="4191000"/>
            <a:ext cx="304800" cy="3047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509673" y="4392930"/>
            <a:ext cx="304800" cy="102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14473" y="43603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119273" y="43603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424073" y="43603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728873" y="43603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400800" y="441960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254579" y="3386667"/>
            <a:ext cx="739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cycles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908540" y="2654300"/>
            <a:ext cx="2414758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ndale Mono" pitchFamily="49" charset="0"/>
              </a:rPr>
              <a:t>2</a:t>
            </a:r>
            <a:endParaRPr lang="en-US" sz="2400" dirty="0">
              <a:latin typeface="Andale Mono" pitchFamily="49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603740" y="3755999"/>
            <a:ext cx="0" cy="989075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908540" y="3886200"/>
            <a:ext cx="3048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643272" y="2633133"/>
            <a:ext cx="167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ndale Mono" pitchFamily="49" charset="0"/>
              </a:rPr>
              <a:t>T0: CAS</a:t>
            </a:r>
            <a:endParaRPr lang="en-US" dirty="0">
              <a:solidFill>
                <a:srgbClr val="C00000"/>
              </a:solidFill>
              <a:latin typeface="Andale Mono" pitchFamily="49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72577" y="4604266"/>
            <a:ext cx="53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ndale Mono" pitchFamily="49" charset="0"/>
              </a:rPr>
              <a:t>T0</a:t>
            </a:r>
            <a:endParaRPr lang="en-US" dirty="0">
              <a:solidFill>
                <a:srgbClr val="C00000"/>
              </a:solidFill>
              <a:latin typeface="Andale Mono" pitchFamily="49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A928-C9C7-4F95-8B42-F83DB3E3BB5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6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Fixed-size batching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0999" y="1752600"/>
            <a:ext cx="8610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Workload-driven – decides during execution.</a:t>
            </a:r>
            <a:endParaRPr lang="en-US" sz="3200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994140" y="4495799"/>
            <a:ext cx="433046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994140" y="3506725"/>
            <a:ext cx="0" cy="989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994140" y="4444364"/>
            <a:ext cx="304800" cy="51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98940" y="4444364"/>
            <a:ext cx="304800" cy="51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03740" y="4427220"/>
            <a:ext cx="304800" cy="685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13340" y="4392930"/>
            <a:ext cx="304800" cy="102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33673" y="4190999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38473" y="4191000"/>
            <a:ext cx="304800" cy="3047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509673" y="4392930"/>
            <a:ext cx="304800" cy="102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14473" y="43603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119273" y="43603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424073" y="43603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728873" y="43603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400800" y="441960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254579" y="3386667"/>
            <a:ext cx="739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cycles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908540" y="2654300"/>
            <a:ext cx="2414758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ndale Mono" pitchFamily="49" charset="0"/>
              </a:rPr>
              <a:t>4</a:t>
            </a:r>
            <a:endParaRPr lang="en-US" sz="2400" dirty="0">
              <a:latin typeface="Andale Mono" pitchFamily="49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603740" y="3755999"/>
            <a:ext cx="0" cy="989075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908540" y="3886200"/>
            <a:ext cx="3048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643273" y="3002465"/>
            <a:ext cx="167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ndale Mono" pitchFamily="49" charset="0"/>
              </a:rPr>
              <a:t>T1: CAS</a:t>
            </a:r>
            <a:endParaRPr lang="en-US" dirty="0">
              <a:solidFill>
                <a:srgbClr val="C00000"/>
              </a:solidFill>
              <a:latin typeface="Andale Mono" pitchFamily="49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213340" y="3755999"/>
            <a:ext cx="0" cy="989075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072577" y="4604266"/>
            <a:ext cx="53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ndale Mono" pitchFamily="49" charset="0"/>
              </a:rPr>
              <a:t>T0</a:t>
            </a:r>
            <a:endParaRPr lang="en-US" dirty="0">
              <a:solidFill>
                <a:srgbClr val="C00000"/>
              </a:solidFill>
              <a:latin typeface="Andale Mono" pitchFamily="4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42958" y="4604266"/>
            <a:ext cx="53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ndale Mono" pitchFamily="49" charset="0"/>
              </a:rPr>
              <a:t>T1</a:t>
            </a:r>
            <a:endParaRPr lang="en-US" dirty="0">
              <a:solidFill>
                <a:srgbClr val="C00000"/>
              </a:solidFill>
              <a:latin typeface="Andale Mono" pitchFamily="49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A928-C9C7-4F95-8B42-F83DB3E3BB5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2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Fixed-size batching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0999" y="1752600"/>
            <a:ext cx="8610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Workload-driven – decides during execution.</a:t>
            </a:r>
            <a:endParaRPr lang="en-US" sz="3200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994140" y="4495799"/>
            <a:ext cx="433046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994140" y="3506725"/>
            <a:ext cx="0" cy="989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994140" y="4444364"/>
            <a:ext cx="304800" cy="51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98940" y="4444364"/>
            <a:ext cx="304800" cy="51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03740" y="4427220"/>
            <a:ext cx="304800" cy="685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13340" y="4392930"/>
            <a:ext cx="304800" cy="102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33673" y="4190999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38473" y="4191000"/>
            <a:ext cx="304800" cy="3047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509673" y="4392930"/>
            <a:ext cx="304800" cy="102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14473" y="43603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119273" y="43603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424073" y="43603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728873" y="43603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400800" y="441960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254579" y="3386667"/>
            <a:ext cx="739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cycles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908540" y="2654300"/>
            <a:ext cx="2414758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ndale Mono" pitchFamily="49" charset="0"/>
              </a:rPr>
              <a:t>6</a:t>
            </a:r>
            <a:endParaRPr lang="en-US" sz="2400" dirty="0">
              <a:latin typeface="Andale Mono" pitchFamily="49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603740" y="3755999"/>
            <a:ext cx="0" cy="989075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908540" y="3886200"/>
            <a:ext cx="3048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643272" y="2633133"/>
            <a:ext cx="167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ndale Mono" pitchFamily="49" charset="0"/>
              </a:rPr>
              <a:t>T0: CAS</a:t>
            </a:r>
            <a:endParaRPr lang="en-US" dirty="0">
              <a:solidFill>
                <a:srgbClr val="C00000"/>
              </a:solidFill>
              <a:latin typeface="Andale Mono" pitchFamily="49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213340" y="3755999"/>
            <a:ext cx="0" cy="989075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290020" y="4604266"/>
            <a:ext cx="53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ndale Mono" pitchFamily="49" charset="0"/>
              </a:rPr>
              <a:t>T0</a:t>
            </a:r>
            <a:endParaRPr lang="en-US" dirty="0">
              <a:solidFill>
                <a:srgbClr val="C00000"/>
              </a:solidFill>
              <a:latin typeface="Andale Mono" pitchFamily="4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42958" y="4604266"/>
            <a:ext cx="53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ndale Mono" pitchFamily="49" charset="0"/>
              </a:rPr>
              <a:t>T1</a:t>
            </a:r>
            <a:endParaRPr lang="en-US" dirty="0">
              <a:solidFill>
                <a:srgbClr val="C00000"/>
              </a:solidFill>
              <a:latin typeface="Andale Mono" pitchFamily="49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3814473" y="3755999"/>
            <a:ext cx="0" cy="989075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A928-C9C7-4F95-8B42-F83DB3E3BB5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6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Fixed-size batching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0999" y="1752600"/>
            <a:ext cx="8610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Workload-driven – decides during execution.</a:t>
            </a:r>
            <a:endParaRPr lang="en-US" sz="3200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994140" y="4495799"/>
            <a:ext cx="433046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994140" y="3506725"/>
            <a:ext cx="0" cy="989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994140" y="4444364"/>
            <a:ext cx="304800" cy="51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98940" y="4444364"/>
            <a:ext cx="304800" cy="51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03740" y="4427220"/>
            <a:ext cx="304800" cy="685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13340" y="4392930"/>
            <a:ext cx="304800" cy="102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33673" y="4190999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38473" y="4191000"/>
            <a:ext cx="304800" cy="3047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509673" y="4392930"/>
            <a:ext cx="304800" cy="102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14473" y="43603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119273" y="43603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424073" y="43603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728873" y="43603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400800" y="441960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254579" y="3386667"/>
            <a:ext cx="739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cycles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908540" y="2654300"/>
            <a:ext cx="2414758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ndale Mono" pitchFamily="49" charset="0"/>
              </a:rPr>
              <a:t>8</a:t>
            </a:r>
            <a:endParaRPr lang="en-US" sz="2400" dirty="0">
              <a:latin typeface="Andale Mono" pitchFamily="49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603740" y="3755999"/>
            <a:ext cx="0" cy="989075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908540" y="3886200"/>
            <a:ext cx="3048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643272" y="2633133"/>
            <a:ext cx="167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ndale Mono" pitchFamily="49" charset="0"/>
              </a:rPr>
              <a:t>T0: CAS</a:t>
            </a:r>
            <a:endParaRPr lang="en-US" dirty="0">
              <a:solidFill>
                <a:srgbClr val="C00000"/>
              </a:solidFill>
              <a:latin typeface="Andale Mono" pitchFamily="49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213340" y="3755999"/>
            <a:ext cx="0" cy="989075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850337" y="4604266"/>
            <a:ext cx="53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ndale Mono" pitchFamily="49" charset="0"/>
              </a:rPr>
              <a:t>T0</a:t>
            </a:r>
            <a:endParaRPr lang="en-US" dirty="0">
              <a:solidFill>
                <a:srgbClr val="C00000"/>
              </a:solidFill>
              <a:latin typeface="Andale Mono" pitchFamily="4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42958" y="4604266"/>
            <a:ext cx="53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ndale Mono" pitchFamily="49" charset="0"/>
              </a:rPr>
              <a:t>T1</a:t>
            </a:r>
            <a:endParaRPr lang="en-US" dirty="0">
              <a:solidFill>
                <a:srgbClr val="C00000"/>
              </a:solidFill>
              <a:latin typeface="Andale Mono" pitchFamily="49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3814473" y="3755999"/>
            <a:ext cx="0" cy="989075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4424073" y="3755999"/>
            <a:ext cx="0" cy="989075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A928-C9C7-4F95-8B42-F83DB3E3BB5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9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Fixed-size batching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0999" y="1752600"/>
            <a:ext cx="8610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Workload-driven – decides during execution.</a:t>
            </a:r>
            <a:endParaRPr lang="en-US" sz="3200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994140" y="4495799"/>
            <a:ext cx="433046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994140" y="3506725"/>
            <a:ext cx="0" cy="989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994140" y="4444364"/>
            <a:ext cx="304800" cy="51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98940" y="4444364"/>
            <a:ext cx="304800" cy="51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03740" y="4427220"/>
            <a:ext cx="304800" cy="685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13340" y="4392930"/>
            <a:ext cx="304800" cy="102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33673" y="4190999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38473" y="4191000"/>
            <a:ext cx="304800" cy="3047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509673" y="4392930"/>
            <a:ext cx="304800" cy="102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14473" y="43603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119273" y="43603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424073" y="43603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728873" y="43603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400800" y="441960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254579" y="3386667"/>
            <a:ext cx="739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cycles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908540" y="2654300"/>
            <a:ext cx="2414758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ndale Mono" pitchFamily="49" charset="0"/>
              </a:rPr>
              <a:t>10</a:t>
            </a:r>
            <a:endParaRPr lang="en-US" sz="2400" dirty="0">
              <a:latin typeface="Andale Mono" pitchFamily="49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603740" y="3755999"/>
            <a:ext cx="0" cy="989075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908540" y="3886200"/>
            <a:ext cx="3048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643272" y="2633133"/>
            <a:ext cx="167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ndale Mono" pitchFamily="49" charset="0"/>
              </a:rPr>
              <a:t>T0: CAS</a:t>
            </a:r>
            <a:endParaRPr lang="en-US" dirty="0">
              <a:solidFill>
                <a:srgbClr val="C00000"/>
              </a:solidFill>
              <a:latin typeface="Andale Mono" pitchFamily="49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213340" y="3755999"/>
            <a:ext cx="0" cy="989075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487812" y="4604266"/>
            <a:ext cx="53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ndale Mono" pitchFamily="49" charset="0"/>
              </a:rPr>
              <a:t>T0</a:t>
            </a:r>
            <a:endParaRPr lang="en-US" dirty="0">
              <a:solidFill>
                <a:srgbClr val="C00000"/>
              </a:solidFill>
              <a:latin typeface="Andale Mono" pitchFamily="4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42958" y="4604266"/>
            <a:ext cx="53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ndale Mono" pitchFamily="49" charset="0"/>
              </a:rPr>
              <a:t>T1</a:t>
            </a:r>
            <a:endParaRPr lang="en-US" dirty="0">
              <a:solidFill>
                <a:srgbClr val="C00000"/>
              </a:solidFill>
              <a:latin typeface="Andale Mono" pitchFamily="49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3814473" y="3755999"/>
            <a:ext cx="0" cy="989075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4424073" y="3755999"/>
            <a:ext cx="0" cy="989075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033673" y="3765991"/>
            <a:ext cx="0" cy="989075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A928-C9C7-4F95-8B42-F83DB3E3BB5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4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Fixed-size batching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0999" y="1752600"/>
            <a:ext cx="8610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Workload-driven – decides during execution.</a:t>
            </a:r>
            <a:endParaRPr lang="en-US" sz="3200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994140" y="4495799"/>
            <a:ext cx="433046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994140" y="3506725"/>
            <a:ext cx="0" cy="989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994140" y="4444364"/>
            <a:ext cx="304800" cy="51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98940" y="4444364"/>
            <a:ext cx="304800" cy="51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03740" y="4427220"/>
            <a:ext cx="304800" cy="685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13340" y="4392930"/>
            <a:ext cx="304800" cy="102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33673" y="4190999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38473" y="4191000"/>
            <a:ext cx="304800" cy="3047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509673" y="4392930"/>
            <a:ext cx="304800" cy="102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14473" y="43603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119273" y="43603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424073" y="43603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728873" y="43603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400800" y="441960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254579" y="3386667"/>
            <a:ext cx="739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cycles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908540" y="2654300"/>
            <a:ext cx="2414758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ndale Mono" pitchFamily="49" charset="0"/>
              </a:rPr>
              <a:t>12</a:t>
            </a:r>
            <a:endParaRPr lang="en-US" sz="2400" dirty="0">
              <a:latin typeface="Andale Mono" pitchFamily="49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603740" y="3755999"/>
            <a:ext cx="0" cy="989075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908540" y="3886200"/>
            <a:ext cx="3048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643272" y="2633133"/>
            <a:ext cx="167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ndale Mono" pitchFamily="49" charset="0"/>
              </a:rPr>
              <a:t>T0: CAS</a:t>
            </a:r>
            <a:endParaRPr lang="en-US" dirty="0">
              <a:solidFill>
                <a:srgbClr val="C00000"/>
              </a:solidFill>
              <a:latin typeface="Andale Mono" pitchFamily="49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213340" y="3755999"/>
            <a:ext cx="0" cy="989075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125049" y="4604266"/>
            <a:ext cx="53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ndale Mono" pitchFamily="49" charset="0"/>
              </a:rPr>
              <a:t>T0</a:t>
            </a:r>
            <a:endParaRPr lang="en-US" dirty="0">
              <a:solidFill>
                <a:srgbClr val="C00000"/>
              </a:solidFill>
              <a:latin typeface="Andale Mono" pitchFamily="4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42958" y="4604266"/>
            <a:ext cx="53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ndale Mono" pitchFamily="49" charset="0"/>
              </a:rPr>
              <a:t>T1</a:t>
            </a:r>
            <a:endParaRPr lang="en-US" dirty="0">
              <a:solidFill>
                <a:srgbClr val="C00000"/>
              </a:solidFill>
              <a:latin typeface="Andale Mono" pitchFamily="49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3814473" y="3755999"/>
            <a:ext cx="0" cy="989075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4424073" y="3755999"/>
            <a:ext cx="0" cy="989075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033673" y="3765991"/>
            <a:ext cx="0" cy="989075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5647746" y="3791390"/>
            <a:ext cx="0" cy="989075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A928-C9C7-4F95-8B42-F83DB3E3BB5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7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Fixed-size batching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0999" y="1752600"/>
            <a:ext cx="8610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Workload-driven – decides during execution.</a:t>
            </a:r>
            <a:endParaRPr lang="en-US" sz="3200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994140" y="4495799"/>
            <a:ext cx="433046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994140" y="3506725"/>
            <a:ext cx="0" cy="989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994140" y="4444364"/>
            <a:ext cx="304800" cy="51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98940" y="4444364"/>
            <a:ext cx="304800" cy="51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03740" y="4427220"/>
            <a:ext cx="304800" cy="685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13340" y="4392930"/>
            <a:ext cx="304800" cy="102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33673" y="4190999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38473" y="4191000"/>
            <a:ext cx="304800" cy="3047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509673" y="4392930"/>
            <a:ext cx="304800" cy="102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14473" y="43603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119273" y="43603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424073" y="43603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728873" y="43603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400800" y="441960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254579" y="3386667"/>
            <a:ext cx="739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cycles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603740" y="3755999"/>
            <a:ext cx="0" cy="989075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213340" y="3755999"/>
            <a:ext cx="0" cy="989075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814473" y="3755998"/>
            <a:ext cx="0" cy="989075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420079" y="3755999"/>
            <a:ext cx="0" cy="989075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033673" y="3765991"/>
            <a:ext cx="0" cy="989075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908540" y="2654300"/>
            <a:ext cx="2414758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ndale Mono" pitchFamily="49" charset="0"/>
              </a:rPr>
              <a:t>progress</a:t>
            </a:r>
            <a:endParaRPr lang="en-US" sz="2400" dirty="0">
              <a:latin typeface="Andale Mono" pitchFamily="49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0999" y="5121477"/>
            <a:ext cx="8458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Pros: lightweight</a:t>
            </a:r>
          </a:p>
          <a:p>
            <a:r>
              <a:rPr lang="en-US" sz="2800" dirty="0" smtClean="0"/>
              <a:t>Cons: minimum batch size, contention</a:t>
            </a:r>
            <a:endParaRPr lang="en-US" sz="2800" dirty="0"/>
          </a:p>
        </p:txBody>
      </p:sp>
      <p:sp>
        <p:nvSpPr>
          <p:cNvPr id="27" name="Rectangle 26"/>
          <p:cNvSpPr/>
          <p:nvPr/>
        </p:nvSpPr>
        <p:spPr>
          <a:xfrm>
            <a:off x="2908540" y="3886200"/>
            <a:ext cx="3048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647746" y="3791390"/>
            <a:ext cx="0" cy="989075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A928-C9C7-4F95-8B42-F83DB3E3BB5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0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Fixed-size batching - contention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51337"/>
            <a:ext cx="4800600" cy="4772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1451337"/>
            <a:ext cx="3785072" cy="4772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A928-C9C7-4F95-8B42-F83DB3E3BB5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4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 workload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743199"/>
            <a:ext cx="7343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ndale Mono" pitchFamily="49" charset="0"/>
              </a:rPr>
              <a:t>(0 until 10000000) reduce (+)</a:t>
            </a:r>
            <a:endParaRPr lang="en-US" sz="3200" dirty="0">
              <a:latin typeface="Andale Mono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A928-C9C7-4F95-8B42-F83DB3E3BB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1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/>
          <a:lstStyle/>
          <a:p>
            <a:r>
              <a:rPr lang="en-US" dirty="0" smtClean="0"/>
              <a:t>Factoring, GSS, 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03342" y="1727198"/>
            <a:ext cx="3433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Batch size varies.</a:t>
            </a:r>
            <a:endParaRPr lang="en-US" sz="3200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994140" y="4495799"/>
            <a:ext cx="433046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994140" y="3506725"/>
            <a:ext cx="0" cy="989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994140" y="4444364"/>
            <a:ext cx="304800" cy="51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98940" y="4444364"/>
            <a:ext cx="304800" cy="51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03740" y="4427220"/>
            <a:ext cx="304800" cy="685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13340" y="4392930"/>
            <a:ext cx="304800" cy="102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33673" y="4190999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38473" y="4191000"/>
            <a:ext cx="304800" cy="3047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509673" y="4392930"/>
            <a:ext cx="304800" cy="102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14473" y="43603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119273" y="43603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424073" y="43603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728873" y="43603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400800" y="441960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254579" y="3386667"/>
            <a:ext cx="739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cycles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213340" y="3755999"/>
            <a:ext cx="0" cy="989075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119273" y="3755998"/>
            <a:ext cx="0" cy="989075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728873" y="3765991"/>
            <a:ext cx="0" cy="989075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033673" y="3765991"/>
            <a:ext cx="0" cy="989075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908540" y="2654300"/>
            <a:ext cx="2414758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ndale Mono" pitchFamily="49" charset="0"/>
              </a:rPr>
              <a:t>progress</a:t>
            </a:r>
            <a:endParaRPr lang="en-US" sz="2400" dirty="0">
              <a:latin typeface="Andale Mono" pitchFamily="49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0999" y="5121477"/>
            <a:ext cx="8458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Pros: lightweight</a:t>
            </a:r>
          </a:p>
          <a:p>
            <a:r>
              <a:rPr lang="en-US" sz="2800" dirty="0" smtClean="0"/>
              <a:t>Cons: </a:t>
            </a:r>
            <a:r>
              <a:rPr lang="en-US" sz="2800" dirty="0" smtClean="0">
                <a:solidFill>
                  <a:srgbClr val="C00000"/>
                </a:solidFill>
              </a:rPr>
              <a:t>contention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08540" y="3886200"/>
            <a:ext cx="3048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338473" y="3782923"/>
            <a:ext cx="0" cy="989075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647746" y="3791390"/>
            <a:ext cx="0" cy="989075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A928-C9C7-4F95-8B42-F83DB3E3BB5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5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Task-based work-stealing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968740" y="2667000"/>
            <a:ext cx="527026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968740" y="1677925"/>
            <a:ext cx="0" cy="989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968740" y="2615564"/>
            <a:ext cx="304800" cy="51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73540" y="2615564"/>
            <a:ext cx="304800" cy="51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78340" y="2598420"/>
            <a:ext cx="304800" cy="685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87940" y="2564130"/>
            <a:ext cx="304800" cy="102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08273" y="2362199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13073" y="2362200"/>
            <a:ext cx="304800" cy="3047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84273" y="2564130"/>
            <a:ext cx="304800" cy="102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789073" y="25315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093873" y="25315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98673" y="25315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703473" y="25315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239000" y="2666999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229179" y="1557867"/>
            <a:ext cx="739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cycles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394679" y="1971057"/>
            <a:ext cx="0" cy="989075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883140" y="2057400"/>
            <a:ext cx="3048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6837073" y="2001452"/>
            <a:ext cx="0" cy="989075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582813" y="1927047"/>
            <a:ext cx="0" cy="989075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187940" y="1927046"/>
            <a:ext cx="0" cy="989075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617873" y="2530686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922673" y="2530686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227473" y="2530686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532273" y="2530686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956280" y="2851665"/>
            <a:ext cx="62206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0..2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2582813" y="2851664"/>
            <a:ext cx="62206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2..4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209345" y="2851663"/>
            <a:ext cx="1185333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4..8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4394678" y="2851665"/>
            <a:ext cx="2442395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  <a:r>
              <a:rPr lang="en-US" dirty="0" smtClean="0"/>
              <a:t>..16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A928-C9C7-4F95-8B42-F83DB3E3BB5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9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Task-based work-stealing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968740" y="2667000"/>
            <a:ext cx="527026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968740" y="1677925"/>
            <a:ext cx="0" cy="989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968740" y="2615564"/>
            <a:ext cx="304800" cy="51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73540" y="2615564"/>
            <a:ext cx="304800" cy="51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78340" y="2598420"/>
            <a:ext cx="304800" cy="685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87940" y="2564130"/>
            <a:ext cx="304800" cy="102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08273" y="2362199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13073" y="2362200"/>
            <a:ext cx="304800" cy="3047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84273" y="2564130"/>
            <a:ext cx="304800" cy="102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789073" y="25315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093873" y="25315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98673" y="25315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703473" y="25315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239000" y="2666999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229179" y="1557867"/>
            <a:ext cx="739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cycles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394679" y="1971057"/>
            <a:ext cx="0" cy="989075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883140" y="2057400"/>
            <a:ext cx="3048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6837073" y="2001452"/>
            <a:ext cx="0" cy="989075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582813" y="1927047"/>
            <a:ext cx="0" cy="989075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187940" y="1927046"/>
            <a:ext cx="0" cy="989075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617873" y="2530686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922673" y="2530686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227473" y="2530686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532273" y="2530686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956280" y="2851665"/>
            <a:ext cx="62206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0..2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2582813" y="2851664"/>
            <a:ext cx="62206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2..4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209345" y="2851663"/>
            <a:ext cx="1185333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4..8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4394678" y="2851665"/>
            <a:ext cx="2442395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  <a:r>
              <a:rPr lang="en-US" dirty="0" smtClean="0"/>
              <a:t>..16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1947817" y="4419600"/>
            <a:ext cx="62206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2..4</a:t>
            </a:r>
            <a:endParaRPr lang="en-US" sz="1200" dirty="0"/>
          </a:p>
        </p:txBody>
      </p:sp>
      <p:sp>
        <p:nvSpPr>
          <p:cNvPr id="44" name="Rectangle 43"/>
          <p:cNvSpPr/>
          <p:nvPr/>
        </p:nvSpPr>
        <p:spPr>
          <a:xfrm>
            <a:off x="1947817" y="4123267"/>
            <a:ext cx="1185333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4..8</a:t>
            </a:r>
            <a:endParaRPr lang="en-US" sz="1200" dirty="0"/>
          </a:p>
        </p:txBody>
      </p:sp>
      <p:sp>
        <p:nvSpPr>
          <p:cNvPr id="45" name="Rectangle 44"/>
          <p:cNvSpPr/>
          <p:nvPr/>
        </p:nvSpPr>
        <p:spPr>
          <a:xfrm>
            <a:off x="1943820" y="3818466"/>
            <a:ext cx="2442395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8</a:t>
            </a:r>
            <a:r>
              <a:rPr lang="en-US" sz="1200" dirty="0" smtClean="0"/>
              <a:t>..16</a:t>
            </a:r>
            <a:endParaRPr lang="en-US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1433586" y="4692135"/>
            <a:ext cx="53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ndale Mono" pitchFamily="49" charset="0"/>
              </a:rPr>
              <a:t>T0</a:t>
            </a:r>
            <a:endParaRPr lang="en-US" dirty="0">
              <a:solidFill>
                <a:srgbClr val="C00000"/>
              </a:solidFill>
              <a:latin typeface="Andale Mono" pitchFamily="49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008273" y="4724401"/>
            <a:ext cx="53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ndale Mono" pitchFamily="49" charset="0"/>
              </a:rPr>
              <a:t>T1</a:t>
            </a:r>
            <a:endParaRPr lang="en-US" dirty="0">
              <a:solidFill>
                <a:srgbClr val="C00000"/>
              </a:solidFill>
              <a:latin typeface="Andale Mono" pitchFamily="49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947817" y="4724401"/>
            <a:ext cx="622060" cy="304801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0..2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A928-C9C7-4F95-8B42-F83DB3E3BB5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6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Task-based work-stealing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968740" y="2667000"/>
            <a:ext cx="527026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968740" y="1677925"/>
            <a:ext cx="0" cy="989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968740" y="2615564"/>
            <a:ext cx="304800" cy="51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73540" y="2615564"/>
            <a:ext cx="304800" cy="51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78340" y="2598420"/>
            <a:ext cx="304800" cy="685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87940" y="2564130"/>
            <a:ext cx="304800" cy="102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08273" y="2362199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13073" y="2362200"/>
            <a:ext cx="304800" cy="3047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84273" y="2564130"/>
            <a:ext cx="304800" cy="102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789073" y="25315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093873" y="25315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98673" y="25315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703473" y="25315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239000" y="2666999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229179" y="1557867"/>
            <a:ext cx="739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cycles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394679" y="1971057"/>
            <a:ext cx="0" cy="989075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883140" y="2057400"/>
            <a:ext cx="3048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6837073" y="2001452"/>
            <a:ext cx="0" cy="989075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582813" y="1927047"/>
            <a:ext cx="0" cy="989075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187940" y="1927046"/>
            <a:ext cx="0" cy="989075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617873" y="2530686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922673" y="2530686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227473" y="2530686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532273" y="2530686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956280" y="2851665"/>
            <a:ext cx="62206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0..2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2582813" y="2851664"/>
            <a:ext cx="62206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2..4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209345" y="2851663"/>
            <a:ext cx="1185333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4..8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4394678" y="2851665"/>
            <a:ext cx="2442395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  <a:r>
              <a:rPr lang="en-US" dirty="0" smtClean="0"/>
              <a:t>..16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1947817" y="4419600"/>
            <a:ext cx="62206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2..4</a:t>
            </a:r>
            <a:endParaRPr lang="en-US" sz="1200" dirty="0"/>
          </a:p>
        </p:txBody>
      </p:sp>
      <p:sp>
        <p:nvSpPr>
          <p:cNvPr id="44" name="Rectangle 43"/>
          <p:cNvSpPr/>
          <p:nvPr/>
        </p:nvSpPr>
        <p:spPr>
          <a:xfrm>
            <a:off x="1947817" y="4123267"/>
            <a:ext cx="1185333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4..8</a:t>
            </a:r>
            <a:endParaRPr lang="en-US" sz="1200" dirty="0"/>
          </a:p>
        </p:txBody>
      </p:sp>
      <p:sp>
        <p:nvSpPr>
          <p:cNvPr id="45" name="Rectangle 44"/>
          <p:cNvSpPr/>
          <p:nvPr/>
        </p:nvSpPr>
        <p:spPr>
          <a:xfrm>
            <a:off x="1943820" y="3818466"/>
            <a:ext cx="2442395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8</a:t>
            </a:r>
            <a:r>
              <a:rPr lang="en-US" sz="1200" dirty="0" smtClean="0"/>
              <a:t>..16</a:t>
            </a:r>
            <a:endParaRPr lang="en-US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1433586" y="4692135"/>
            <a:ext cx="53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ndale Mono" pitchFamily="49" charset="0"/>
              </a:rPr>
              <a:t>T0</a:t>
            </a:r>
            <a:endParaRPr lang="en-US" dirty="0">
              <a:solidFill>
                <a:srgbClr val="C00000"/>
              </a:solidFill>
              <a:latin typeface="Andale Mono" pitchFamily="49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008273" y="4724401"/>
            <a:ext cx="53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ndale Mono" pitchFamily="49" charset="0"/>
              </a:rPr>
              <a:t>T1</a:t>
            </a:r>
            <a:endParaRPr lang="en-US" dirty="0">
              <a:solidFill>
                <a:srgbClr val="C00000"/>
              </a:solidFill>
              <a:latin typeface="Andale Mono" pitchFamily="49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947817" y="4724401"/>
            <a:ext cx="622060" cy="304801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0..2</a:t>
            </a:r>
            <a:endParaRPr lang="en-US" sz="1200" dirty="0"/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4495802" y="3970867"/>
            <a:ext cx="609598" cy="72126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800600" y="3979335"/>
            <a:ext cx="3124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</a:t>
            </a:r>
            <a:r>
              <a:rPr lang="en-US" dirty="0" smtClean="0">
                <a:solidFill>
                  <a:srgbClr val="C00000"/>
                </a:solidFill>
              </a:rPr>
              <a:t>teal – a </a:t>
            </a:r>
            <a:r>
              <a:rPr lang="en-US" b="1" dirty="0" smtClean="0">
                <a:solidFill>
                  <a:srgbClr val="C00000"/>
                </a:solidFill>
              </a:rPr>
              <a:t>rare </a:t>
            </a:r>
            <a:r>
              <a:rPr lang="en-US" dirty="0" smtClean="0">
                <a:solidFill>
                  <a:srgbClr val="C00000"/>
                </a:solidFill>
              </a:rPr>
              <a:t>event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A928-C9C7-4F95-8B42-F83DB3E3BB5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77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Task-based work-stealing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968740" y="2667000"/>
            <a:ext cx="527026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968740" y="1677925"/>
            <a:ext cx="0" cy="989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968740" y="2615564"/>
            <a:ext cx="304800" cy="51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73540" y="2615564"/>
            <a:ext cx="304800" cy="51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78340" y="2598420"/>
            <a:ext cx="304800" cy="685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87940" y="2564130"/>
            <a:ext cx="304800" cy="102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08273" y="2362199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13073" y="2362200"/>
            <a:ext cx="304800" cy="3047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84273" y="2564130"/>
            <a:ext cx="304800" cy="102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789073" y="25315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093873" y="25315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98673" y="25315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703473" y="25315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239000" y="2666999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229179" y="1557867"/>
            <a:ext cx="739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cycles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394679" y="1971057"/>
            <a:ext cx="0" cy="989075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883140" y="2057400"/>
            <a:ext cx="3048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6837073" y="2001452"/>
            <a:ext cx="0" cy="989075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582813" y="1927047"/>
            <a:ext cx="0" cy="989075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187940" y="1927046"/>
            <a:ext cx="0" cy="989075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617873" y="2530686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922673" y="2530686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227473" y="2530686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532273" y="2530686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956280" y="2851665"/>
            <a:ext cx="62206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0..2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2582813" y="2851664"/>
            <a:ext cx="62206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2..4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209345" y="2851663"/>
            <a:ext cx="1185333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4..8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4394678" y="2851665"/>
            <a:ext cx="2442395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  <a:r>
              <a:rPr lang="en-US" dirty="0" smtClean="0"/>
              <a:t>..16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1947817" y="4419600"/>
            <a:ext cx="62206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2..4</a:t>
            </a:r>
            <a:endParaRPr lang="en-US" sz="1200" dirty="0"/>
          </a:p>
        </p:txBody>
      </p:sp>
      <p:sp>
        <p:nvSpPr>
          <p:cNvPr id="44" name="Rectangle 43"/>
          <p:cNvSpPr/>
          <p:nvPr/>
        </p:nvSpPr>
        <p:spPr>
          <a:xfrm>
            <a:off x="1947817" y="4123267"/>
            <a:ext cx="1185333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4..8</a:t>
            </a:r>
            <a:endParaRPr lang="en-US" sz="1200" dirty="0"/>
          </a:p>
        </p:txBody>
      </p:sp>
      <p:sp>
        <p:nvSpPr>
          <p:cNvPr id="45" name="Rectangle 44"/>
          <p:cNvSpPr/>
          <p:nvPr/>
        </p:nvSpPr>
        <p:spPr>
          <a:xfrm>
            <a:off x="1943820" y="3818466"/>
            <a:ext cx="2442395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8</a:t>
            </a:r>
            <a:r>
              <a:rPr lang="en-US" sz="1200" dirty="0" smtClean="0"/>
              <a:t>..16</a:t>
            </a:r>
            <a:endParaRPr lang="en-US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1433586" y="4692135"/>
            <a:ext cx="53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ndale Mono" pitchFamily="49" charset="0"/>
              </a:rPr>
              <a:t>T0</a:t>
            </a:r>
            <a:endParaRPr lang="en-US" dirty="0">
              <a:solidFill>
                <a:srgbClr val="C00000"/>
              </a:solidFill>
              <a:latin typeface="Andale Mono" pitchFamily="49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008273" y="4724401"/>
            <a:ext cx="53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ndale Mono" pitchFamily="49" charset="0"/>
              </a:rPr>
              <a:t>T1</a:t>
            </a:r>
            <a:endParaRPr lang="en-US" dirty="0">
              <a:solidFill>
                <a:srgbClr val="C00000"/>
              </a:solidFill>
              <a:latin typeface="Andale Mono" pitchFamily="49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512284" y="4419599"/>
            <a:ext cx="62206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10..12</a:t>
            </a:r>
            <a:endParaRPr lang="en-US" sz="1200" dirty="0"/>
          </a:p>
        </p:txBody>
      </p:sp>
      <p:sp>
        <p:nvSpPr>
          <p:cNvPr id="50" name="Rectangle 49"/>
          <p:cNvSpPr/>
          <p:nvPr/>
        </p:nvSpPr>
        <p:spPr>
          <a:xfrm>
            <a:off x="5512284" y="4123266"/>
            <a:ext cx="1185333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12..16</a:t>
            </a:r>
            <a:endParaRPr lang="en-US" sz="1200" dirty="0"/>
          </a:p>
        </p:txBody>
      </p:sp>
      <p:sp>
        <p:nvSpPr>
          <p:cNvPr id="48" name="Rectangle 47"/>
          <p:cNvSpPr/>
          <p:nvPr/>
        </p:nvSpPr>
        <p:spPr>
          <a:xfrm>
            <a:off x="5512284" y="4724400"/>
            <a:ext cx="622060" cy="304801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8..10</a:t>
            </a:r>
            <a:endParaRPr lang="en-US" sz="1200" dirty="0"/>
          </a:p>
        </p:txBody>
      </p:sp>
      <p:sp>
        <p:nvSpPr>
          <p:cNvPr id="51" name="Rectangle 50"/>
          <p:cNvSpPr/>
          <p:nvPr/>
        </p:nvSpPr>
        <p:spPr>
          <a:xfrm>
            <a:off x="1947817" y="4724401"/>
            <a:ext cx="622060" cy="304801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0..2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A928-C9C7-4F95-8B42-F83DB3E3BB5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7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Task-based work-stealing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0999" y="5410200"/>
            <a:ext cx="8458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Pros: can be adaptive - uses stealing information</a:t>
            </a:r>
          </a:p>
          <a:p>
            <a:r>
              <a:rPr lang="en-US" sz="2800" dirty="0" smtClean="0"/>
              <a:t>Cons: heavyweight - minimum batch size much larger</a:t>
            </a:r>
            <a:endParaRPr lang="en-US" sz="2800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968740" y="2667000"/>
            <a:ext cx="527026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968740" y="1677925"/>
            <a:ext cx="0" cy="989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968740" y="2615564"/>
            <a:ext cx="304800" cy="51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73540" y="2615564"/>
            <a:ext cx="304800" cy="51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78340" y="2598420"/>
            <a:ext cx="304800" cy="685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87940" y="2564130"/>
            <a:ext cx="304800" cy="102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08273" y="2362199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13073" y="2362200"/>
            <a:ext cx="304800" cy="3047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84273" y="2564130"/>
            <a:ext cx="304800" cy="102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789073" y="25315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093873" y="25315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98673" y="25315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703473" y="25315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239000" y="2666999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229179" y="1557867"/>
            <a:ext cx="739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cycles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394679" y="1971057"/>
            <a:ext cx="0" cy="989075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883140" y="2057400"/>
            <a:ext cx="3048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6837073" y="2001452"/>
            <a:ext cx="0" cy="989075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582813" y="1927047"/>
            <a:ext cx="0" cy="989075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187940" y="1927046"/>
            <a:ext cx="0" cy="989075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617873" y="2530686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922673" y="2530686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227473" y="2530686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532273" y="2530686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956280" y="2851665"/>
            <a:ext cx="62206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0..2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2582813" y="2851664"/>
            <a:ext cx="62206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2..4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209345" y="2851663"/>
            <a:ext cx="1185333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4..8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4394678" y="2851665"/>
            <a:ext cx="2442395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  <a:r>
              <a:rPr lang="en-US" dirty="0" smtClean="0"/>
              <a:t>..16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1947817" y="4419600"/>
            <a:ext cx="62206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2..4</a:t>
            </a:r>
            <a:endParaRPr lang="en-US" sz="1200" dirty="0"/>
          </a:p>
        </p:txBody>
      </p:sp>
      <p:sp>
        <p:nvSpPr>
          <p:cNvPr id="44" name="Rectangle 43"/>
          <p:cNvSpPr/>
          <p:nvPr/>
        </p:nvSpPr>
        <p:spPr>
          <a:xfrm>
            <a:off x="1947817" y="4123267"/>
            <a:ext cx="1185333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4..8</a:t>
            </a:r>
            <a:endParaRPr lang="en-US" sz="1200" dirty="0"/>
          </a:p>
        </p:txBody>
      </p:sp>
      <p:sp>
        <p:nvSpPr>
          <p:cNvPr id="45" name="Rectangle 44"/>
          <p:cNvSpPr/>
          <p:nvPr/>
        </p:nvSpPr>
        <p:spPr>
          <a:xfrm>
            <a:off x="1943820" y="3818466"/>
            <a:ext cx="2442395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8</a:t>
            </a:r>
            <a:r>
              <a:rPr lang="en-US" sz="1200" dirty="0" smtClean="0"/>
              <a:t>..16</a:t>
            </a:r>
            <a:endParaRPr lang="en-US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1433586" y="4692135"/>
            <a:ext cx="53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ndale Mono" pitchFamily="49" charset="0"/>
              </a:rPr>
              <a:t>T0</a:t>
            </a:r>
            <a:endParaRPr lang="en-US" dirty="0">
              <a:solidFill>
                <a:srgbClr val="C00000"/>
              </a:solidFill>
              <a:latin typeface="Andale Mono" pitchFamily="49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008273" y="4724401"/>
            <a:ext cx="53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ndale Mono" pitchFamily="49" charset="0"/>
              </a:rPr>
              <a:t>T1</a:t>
            </a:r>
            <a:endParaRPr lang="en-US" dirty="0">
              <a:solidFill>
                <a:srgbClr val="C00000"/>
              </a:solidFill>
              <a:latin typeface="Andale Mono" pitchFamily="49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512284" y="4419599"/>
            <a:ext cx="62206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10..12</a:t>
            </a:r>
            <a:endParaRPr lang="en-US" sz="1200" dirty="0"/>
          </a:p>
        </p:txBody>
      </p:sp>
      <p:sp>
        <p:nvSpPr>
          <p:cNvPr id="50" name="Rectangle 49"/>
          <p:cNvSpPr/>
          <p:nvPr/>
        </p:nvSpPr>
        <p:spPr>
          <a:xfrm>
            <a:off x="5512284" y="4123266"/>
            <a:ext cx="1185333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12..16</a:t>
            </a:r>
            <a:endParaRPr lang="en-US" sz="1200" dirty="0"/>
          </a:p>
        </p:txBody>
      </p:sp>
      <p:sp>
        <p:nvSpPr>
          <p:cNvPr id="51" name="Rectangle 50"/>
          <p:cNvSpPr/>
          <p:nvPr/>
        </p:nvSpPr>
        <p:spPr>
          <a:xfrm>
            <a:off x="1947817" y="4724401"/>
            <a:ext cx="622060" cy="304801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0..2</a:t>
            </a:r>
            <a:endParaRPr lang="en-US" sz="1200" dirty="0"/>
          </a:p>
        </p:txBody>
      </p:sp>
      <p:sp>
        <p:nvSpPr>
          <p:cNvPr id="48" name="Rectangle 47"/>
          <p:cNvSpPr/>
          <p:nvPr/>
        </p:nvSpPr>
        <p:spPr>
          <a:xfrm>
            <a:off x="5512284" y="4724400"/>
            <a:ext cx="622060" cy="304801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8..10</a:t>
            </a:r>
            <a:endParaRPr lang="en-US" sz="1200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A928-C9C7-4F95-8B42-F83DB3E3BB5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4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Task-based work-stealing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968740" y="2667000"/>
            <a:ext cx="527026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968740" y="1677925"/>
            <a:ext cx="0" cy="989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968740" y="2615564"/>
            <a:ext cx="304800" cy="51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73540" y="2615564"/>
            <a:ext cx="304800" cy="51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78340" y="2598420"/>
            <a:ext cx="304800" cy="685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87940" y="2564130"/>
            <a:ext cx="304800" cy="102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08273" y="2564131"/>
            <a:ext cx="304800" cy="1028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13073" y="2564129"/>
            <a:ext cx="304800" cy="1028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84273" y="2564130"/>
            <a:ext cx="304800" cy="102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789073" y="25315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093873" y="25315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98673" y="25315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703473" y="25315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239000" y="2666999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229179" y="1557867"/>
            <a:ext cx="739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cycles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394679" y="1971057"/>
            <a:ext cx="0" cy="989075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883140" y="2564131"/>
            <a:ext cx="304800" cy="1028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6837073" y="2001452"/>
            <a:ext cx="0" cy="989075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582813" y="1927047"/>
            <a:ext cx="0" cy="989075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187940" y="1927046"/>
            <a:ext cx="0" cy="989075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617873" y="1295400"/>
            <a:ext cx="304800" cy="13707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922673" y="1295400"/>
            <a:ext cx="304800" cy="13707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227473" y="1295400"/>
            <a:ext cx="304800" cy="13707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532273" y="1295400"/>
            <a:ext cx="304800" cy="13707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956280" y="2851665"/>
            <a:ext cx="622060" cy="30480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0..2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582813" y="2851664"/>
            <a:ext cx="622060" cy="30480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2..4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209345" y="2851663"/>
            <a:ext cx="1185333" cy="30480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4..8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394678" y="2851665"/>
            <a:ext cx="2442395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  <a:r>
              <a:rPr lang="en-US" dirty="0" smtClean="0"/>
              <a:t>..16</a:t>
            </a:r>
            <a:endParaRPr lang="en-US" dirty="0"/>
          </a:p>
        </p:txBody>
      </p:sp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29758" y="3429000"/>
            <a:ext cx="4302515" cy="2981662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6820140" y="3244334"/>
            <a:ext cx="1851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Cannot be stolen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after T0 starts processing it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A928-C9C7-4F95-8B42-F83DB3E3BB5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Work-stealing tree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58333" y="1866896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" name="Rectangle 4"/>
          <p:cNvSpPr/>
          <p:nvPr/>
        </p:nvSpPr>
        <p:spPr>
          <a:xfrm>
            <a:off x="550333" y="2705096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Rectangle 5"/>
          <p:cNvSpPr/>
          <p:nvPr/>
        </p:nvSpPr>
        <p:spPr>
          <a:xfrm>
            <a:off x="855133" y="2705096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Rectangle 7"/>
          <p:cNvSpPr/>
          <p:nvPr/>
        </p:nvSpPr>
        <p:spPr>
          <a:xfrm>
            <a:off x="1159933" y="2705095"/>
            <a:ext cx="414866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1574799" y="2705095"/>
            <a:ext cx="389466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152400" y="2705096"/>
            <a:ext cx="397933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T0</a:t>
            </a:r>
            <a:endParaRPr lang="en-US" sz="1600" dirty="0"/>
          </a:p>
        </p:txBody>
      </p:sp>
      <p:cxnSp>
        <p:nvCxnSpPr>
          <p:cNvPr id="12" name="Straight Arrow Connector 11"/>
          <p:cNvCxnSpPr>
            <a:endCxn id="6" idx="0"/>
          </p:cNvCxnSpPr>
          <p:nvPr/>
        </p:nvCxnSpPr>
        <p:spPr>
          <a:xfrm flipH="1">
            <a:off x="1007533" y="2019296"/>
            <a:ext cx="203200" cy="685800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99533" y="2857496"/>
            <a:ext cx="203200" cy="685800"/>
          </a:xfrm>
          <a:prstGeom prst="straightConnector1">
            <a:avLst/>
          </a:prstGeom>
          <a:ln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89466" y="3543296"/>
            <a:ext cx="2540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999066" y="3560229"/>
            <a:ext cx="2540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007533" y="2857496"/>
            <a:ext cx="118533" cy="702733"/>
          </a:xfrm>
          <a:prstGeom prst="straightConnector1">
            <a:avLst/>
          </a:prstGeom>
          <a:ln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955798" y="2705096"/>
            <a:ext cx="4064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</a:t>
            </a:r>
            <a:endParaRPr lang="en-US" sz="1600" dirty="0"/>
          </a:p>
        </p:txBody>
      </p:sp>
      <p:sp>
        <p:nvSpPr>
          <p:cNvPr id="71" name="TextBox 70"/>
          <p:cNvSpPr txBox="1"/>
          <p:nvPr/>
        </p:nvSpPr>
        <p:spPr>
          <a:xfrm>
            <a:off x="1405467" y="3208863"/>
            <a:ext cx="1083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ndale Mono" pitchFamily="49" charset="0"/>
              </a:rPr>
              <a:t>owned</a:t>
            </a:r>
            <a:endParaRPr lang="en-US" dirty="0">
              <a:latin typeface="Andale Mono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A928-C9C7-4F95-8B42-F83DB3E3BB5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1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Work-stealing tree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58333" y="1866896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" name="Rectangle 4"/>
          <p:cNvSpPr/>
          <p:nvPr/>
        </p:nvSpPr>
        <p:spPr>
          <a:xfrm>
            <a:off x="550333" y="2705096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Rectangle 5"/>
          <p:cNvSpPr/>
          <p:nvPr/>
        </p:nvSpPr>
        <p:spPr>
          <a:xfrm>
            <a:off x="855133" y="2705096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Rectangle 7"/>
          <p:cNvSpPr/>
          <p:nvPr/>
        </p:nvSpPr>
        <p:spPr>
          <a:xfrm>
            <a:off x="1159933" y="2705095"/>
            <a:ext cx="414866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1574799" y="2705095"/>
            <a:ext cx="389466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152400" y="2705096"/>
            <a:ext cx="397933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T0</a:t>
            </a:r>
            <a:endParaRPr lang="en-US" sz="1600" dirty="0"/>
          </a:p>
        </p:txBody>
      </p:sp>
      <p:cxnSp>
        <p:nvCxnSpPr>
          <p:cNvPr id="12" name="Straight Arrow Connector 11"/>
          <p:cNvCxnSpPr>
            <a:endCxn id="6" idx="0"/>
          </p:cNvCxnSpPr>
          <p:nvPr/>
        </p:nvCxnSpPr>
        <p:spPr>
          <a:xfrm flipH="1">
            <a:off x="1007533" y="2019296"/>
            <a:ext cx="203200" cy="685800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99533" y="2857496"/>
            <a:ext cx="203200" cy="685800"/>
          </a:xfrm>
          <a:prstGeom prst="straightConnector1">
            <a:avLst/>
          </a:prstGeom>
          <a:ln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89466" y="3543296"/>
            <a:ext cx="2540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999066" y="3560229"/>
            <a:ext cx="2540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007533" y="2857496"/>
            <a:ext cx="118533" cy="702733"/>
          </a:xfrm>
          <a:prstGeom prst="straightConnector1">
            <a:avLst/>
          </a:prstGeom>
          <a:ln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955798" y="2705096"/>
            <a:ext cx="4064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</a:t>
            </a:r>
            <a:endParaRPr lang="en-US" sz="1600" dirty="0"/>
          </a:p>
        </p:txBody>
      </p:sp>
      <p:sp>
        <p:nvSpPr>
          <p:cNvPr id="36" name="Rectangle 35"/>
          <p:cNvSpPr/>
          <p:nvPr/>
        </p:nvSpPr>
        <p:spPr>
          <a:xfrm>
            <a:off x="3674532" y="1866895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7" name="Rectangle 36"/>
          <p:cNvSpPr/>
          <p:nvPr/>
        </p:nvSpPr>
        <p:spPr>
          <a:xfrm>
            <a:off x="3166532" y="2705095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8" name="Rectangle 37"/>
          <p:cNvSpPr/>
          <p:nvPr/>
        </p:nvSpPr>
        <p:spPr>
          <a:xfrm>
            <a:off x="3471332" y="2705095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9" name="Rectangle 38"/>
          <p:cNvSpPr/>
          <p:nvPr/>
        </p:nvSpPr>
        <p:spPr>
          <a:xfrm>
            <a:off x="3776132" y="2705094"/>
            <a:ext cx="414866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40" name="Rectangle 39"/>
          <p:cNvSpPr/>
          <p:nvPr/>
        </p:nvSpPr>
        <p:spPr>
          <a:xfrm>
            <a:off x="4190998" y="2705094"/>
            <a:ext cx="389466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50</a:t>
            </a:r>
            <a:endParaRPr lang="en-US" sz="1600" dirty="0"/>
          </a:p>
        </p:txBody>
      </p:sp>
      <p:sp>
        <p:nvSpPr>
          <p:cNvPr id="41" name="Rectangle 40"/>
          <p:cNvSpPr/>
          <p:nvPr/>
        </p:nvSpPr>
        <p:spPr>
          <a:xfrm>
            <a:off x="2743201" y="2705095"/>
            <a:ext cx="423332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T0</a:t>
            </a:r>
            <a:endParaRPr lang="en-US" sz="1600" dirty="0"/>
          </a:p>
        </p:txBody>
      </p:sp>
      <p:cxnSp>
        <p:nvCxnSpPr>
          <p:cNvPr id="42" name="Straight Arrow Connector 41"/>
          <p:cNvCxnSpPr>
            <a:endCxn id="38" idx="0"/>
          </p:cNvCxnSpPr>
          <p:nvPr/>
        </p:nvCxnSpPr>
        <p:spPr>
          <a:xfrm flipH="1">
            <a:off x="3623732" y="2019295"/>
            <a:ext cx="203200" cy="685800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3115732" y="2857495"/>
            <a:ext cx="203200" cy="685800"/>
          </a:xfrm>
          <a:prstGeom prst="straightConnector1">
            <a:avLst/>
          </a:prstGeom>
          <a:ln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3005665" y="3543295"/>
            <a:ext cx="2540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3615265" y="3560228"/>
            <a:ext cx="2540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623732" y="2857495"/>
            <a:ext cx="118533" cy="702733"/>
          </a:xfrm>
          <a:prstGeom prst="straightConnector1">
            <a:avLst/>
          </a:prstGeom>
          <a:ln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4571997" y="2705095"/>
            <a:ext cx="4064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</a:t>
            </a:r>
            <a:endParaRPr lang="en-US" sz="1600" dirty="0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2446867" y="2857494"/>
            <a:ext cx="228600" cy="3"/>
          </a:xfrm>
          <a:prstGeom prst="straightConnector1">
            <a:avLst/>
          </a:prstGeom>
          <a:ln w="31750" cmpd="sng"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405467" y="3208863"/>
            <a:ext cx="1083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ndale Mono" pitchFamily="49" charset="0"/>
              </a:rPr>
              <a:t>owned</a:t>
            </a:r>
            <a:endParaRPr lang="en-US" dirty="0">
              <a:latin typeface="Andale Mono" pitchFamily="49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030129" y="3208863"/>
            <a:ext cx="1083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ndale Mono" pitchFamily="49" charset="0"/>
              </a:rPr>
              <a:t>owned</a:t>
            </a:r>
            <a:endParaRPr lang="en-US" dirty="0">
              <a:latin typeface="Andale Mono" pitchFamily="49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013194" y="2128199"/>
            <a:ext cx="1168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ndale Mono" pitchFamily="49" charset="0"/>
              </a:rPr>
              <a:t>T0: CAS</a:t>
            </a:r>
            <a:endParaRPr lang="en-US" dirty="0">
              <a:solidFill>
                <a:srgbClr val="C00000"/>
              </a:solidFill>
              <a:latin typeface="Andale Mono" pitchFamily="49" charset="0"/>
            </a:endParaRPr>
          </a:p>
        </p:txBody>
      </p:sp>
      <p:cxnSp>
        <p:nvCxnSpPr>
          <p:cNvPr id="156" name="Straight Arrow Connector 155"/>
          <p:cNvCxnSpPr/>
          <p:nvPr/>
        </p:nvCxnSpPr>
        <p:spPr>
          <a:xfrm flipH="1">
            <a:off x="4364567" y="2509103"/>
            <a:ext cx="135474" cy="203706"/>
          </a:xfrm>
          <a:prstGeom prst="straightConnector1">
            <a:avLst/>
          </a:prstGeom>
          <a:ln w="31750" cmpd="sng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A928-C9C7-4F95-8B42-F83DB3E3BB5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0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Work-stealing tree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58333" y="1866896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" name="Rectangle 4"/>
          <p:cNvSpPr/>
          <p:nvPr/>
        </p:nvSpPr>
        <p:spPr>
          <a:xfrm>
            <a:off x="550333" y="2705096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Rectangle 5"/>
          <p:cNvSpPr/>
          <p:nvPr/>
        </p:nvSpPr>
        <p:spPr>
          <a:xfrm>
            <a:off x="855133" y="2705096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Rectangle 7"/>
          <p:cNvSpPr/>
          <p:nvPr/>
        </p:nvSpPr>
        <p:spPr>
          <a:xfrm>
            <a:off x="1159933" y="2705095"/>
            <a:ext cx="414866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1574799" y="2705095"/>
            <a:ext cx="389466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152400" y="2705096"/>
            <a:ext cx="397933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T0</a:t>
            </a:r>
            <a:endParaRPr lang="en-US" sz="1600" dirty="0"/>
          </a:p>
        </p:txBody>
      </p:sp>
      <p:cxnSp>
        <p:nvCxnSpPr>
          <p:cNvPr id="12" name="Straight Arrow Connector 11"/>
          <p:cNvCxnSpPr>
            <a:endCxn id="6" idx="0"/>
          </p:cNvCxnSpPr>
          <p:nvPr/>
        </p:nvCxnSpPr>
        <p:spPr>
          <a:xfrm flipH="1">
            <a:off x="1007533" y="2019296"/>
            <a:ext cx="203200" cy="685800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99533" y="2857496"/>
            <a:ext cx="203200" cy="685800"/>
          </a:xfrm>
          <a:prstGeom prst="straightConnector1">
            <a:avLst/>
          </a:prstGeom>
          <a:ln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89466" y="3543296"/>
            <a:ext cx="2540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999066" y="3560229"/>
            <a:ext cx="2540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007533" y="2857496"/>
            <a:ext cx="118533" cy="702733"/>
          </a:xfrm>
          <a:prstGeom prst="straightConnector1">
            <a:avLst/>
          </a:prstGeom>
          <a:ln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955798" y="2705096"/>
            <a:ext cx="4064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</a:t>
            </a:r>
            <a:endParaRPr lang="en-US" sz="1600" dirty="0"/>
          </a:p>
        </p:txBody>
      </p:sp>
      <p:sp>
        <p:nvSpPr>
          <p:cNvPr id="36" name="Rectangle 35"/>
          <p:cNvSpPr/>
          <p:nvPr/>
        </p:nvSpPr>
        <p:spPr>
          <a:xfrm>
            <a:off x="3674532" y="1866895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7" name="Rectangle 36"/>
          <p:cNvSpPr/>
          <p:nvPr/>
        </p:nvSpPr>
        <p:spPr>
          <a:xfrm>
            <a:off x="3166532" y="2705095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8" name="Rectangle 37"/>
          <p:cNvSpPr/>
          <p:nvPr/>
        </p:nvSpPr>
        <p:spPr>
          <a:xfrm>
            <a:off x="3471332" y="2705095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9" name="Rectangle 38"/>
          <p:cNvSpPr/>
          <p:nvPr/>
        </p:nvSpPr>
        <p:spPr>
          <a:xfrm>
            <a:off x="3776132" y="2705094"/>
            <a:ext cx="414866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40" name="Rectangle 39"/>
          <p:cNvSpPr/>
          <p:nvPr/>
        </p:nvSpPr>
        <p:spPr>
          <a:xfrm>
            <a:off x="4190998" y="2705094"/>
            <a:ext cx="389466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50</a:t>
            </a:r>
            <a:endParaRPr lang="en-US" sz="1600" dirty="0"/>
          </a:p>
        </p:txBody>
      </p:sp>
      <p:sp>
        <p:nvSpPr>
          <p:cNvPr id="41" name="Rectangle 40"/>
          <p:cNvSpPr/>
          <p:nvPr/>
        </p:nvSpPr>
        <p:spPr>
          <a:xfrm>
            <a:off x="2743201" y="2705095"/>
            <a:ext cx="423332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T0</a:t>
            </a:r>
            <a:endParaRPr lang="en-US" sz="1600" dirty="0"/>
          </a:p>
        </p:txBody>
      </p:sp>
      <p:cxnSp>
        <p:nvCxnSpPr>
          <p:cNvPr id="42" name="Straight Arrow Connector 41"/>
          <p:cNvCxnSpPr>
            <a:endCxn id="38" idx="0"/>
          </p:cNvCxnSpPr>
          <p:nvPr/>
        </p:nvCxnSpPr>
        <p:spPr>
          <a:xfrm flipH="1">
            <a:off x="3623732" y="2019295"/>
            <a:ext cx="203200" cy="685800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3115732" y="2857495"/>
            <a:ext cx="203200" cy="685800"/>
          </a:xfrm>
          <a:prstGeom prst="straightConnector1">
            <a:avLst/>
          </a:prstGeom>
          <a:ln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3005665" y="3543295"/>
            <a:ext cx="2540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3615265" y="3560228"/>
            <a:ext cx="2540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623732" y="2857495"/>
            <a:ext cx="118533" cy="702733"/>
          </a:xfrm>
          <a:prstGeom prst="straightConnector1">
            <a:avLst/>
          </a:prstGeom>
          <a:ln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4571997" y="2705095"/>
            <a:ext cx="4064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</a:t>
            </a:r>
            <a:endParaRPr lang="en-US" sz="1600" dirty="0"/>
          </a:p>
        </p:txBody>
      </p:sp>
      <p:sp>
        <p:nvSpPr>
          <p:cNvPr id="48" name="Rectangle 47"/>
          <p:cNvSpPr/>
          <p:nvPr/>
        </p:nvSpPr>
        <p:spPr>
          <a:xfrm>
            <a:off x="7315200" y="1866897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9" name="Rectangle 48"/>
          <p:cNvSpPr/>
          <p:nvPr/>
        </p:nvSpPr>
        <p:spPr>
          <a:xfrm>
            <a:off x="6807200" y="2705097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0" name="Rectangle 49"/>
          <p:cNvSpPr/>
          <p:nvPr/>
        </p:nvSpPr>
        <p:spPr>
          <a:xfrm>
            <a:off x="7112000" y="2705097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1" name="Rectangle 50"/>
          <p:cNvSpPr/>
          <p:nvPr/>
        </p:nvSpPr>
        <p:spPr>
          <a:xfrm>
            <a:off x="7416800" y="2705096"/>
            <a:ext cx="414866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52" name="Rectangle 51"/>
          <p:cNvSpPr/>
          <p:nvPr/>
        </p:nvSpPr>
        <p:spPr>
          <a:xfrm>
            <a:off x="7831666" y="2705096"/>
            <a:ext cx="389466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</a:t>
            </a:r>
            <a:endParaRPr lang="en-US" sz="1600" dirty="0"/>
          </a:p>
        </p:txBody>
      </p:sp>
      <p:sp>
        <p:nvSpPr>
          <p:cNvPr id="53" name="Rectangle 52"/>
          <p:cNvSpPr/>
          <p:nvPr/>
        </p:nvSpPr>
        <p:spPr>
          <a:xfrm>
            <a:off x="6400800" y="2705097"/>
            <a:ext cx="4064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T0</a:t>
            </a:r>
            <a:endParaRPr lang="en-US" sz="1600" dirty="0"/>
          </a:p>
        </p:txBody>
      </p:sp>
      <p:cxnSp>
        <p:nvCxnSpPr>
          <p:cNvPr id="54" name="Straight Arrow Connector 53"/>
          <p:cNvCxnSpPr>
            <a:endCxn id="50" idx="0"/>
          </p:cNvCxnSpPr>
          <p:nvPr/>
        </p:nvCxnSpPr>
        <p:spPr>
          <a:xfrm flipH="1">
            <a:off x="7264400" y="2019297"/>
            <a:ext cx="203200" cy="685800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6756400" y="2857497"/>
            <a:ext cx="203200" cy="685800"/>
          </a:xfrm>
          <a:prstGeom prst="straightConnector1">
            <a:avLst/>
          </a:prstGeom>
          <a:ln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6646333" y="3543297"/>
            <a:ext cx="2540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7255933" y="3560230"/>
            <a:ext cx="2540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7264400" y="2857497"/>
            <a:ext cx="118533" cy="702733"/>
          </a:xfrm>
          <a:prstGeom prst="straightConnector1">
            <a:avLst/>
          </a:prstGeom>
          <a:ln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8212665" y="2705097"/>
            <a:ext cx="4064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</a:t>
            </a:r>
            <a:endParaRPr lang="en-US" sz="1600" dirty="0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2446867" y="2857494"/>
            <a:ext cx="228600" cy="3"/>
          </a:xfrm>
          <a:prstGeom prst="straightConnector1">
            <a:avLst/>
          </a:prstGeom>
          <a:ln w="31750" cmpd="sng"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5105400" y="2857497"/>
            <a:ext cx="228600" cy="3"/>
          </a:xfrm>
          <a:prstGeom prst="straightConnector1">
            <a:avLst/>
          </a:prstGeom>
          <a:ln w="31750" cmpd="sng"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6091767" y="2857491"/>
            <a:ext cx="228600" cy="3"/>
          </a:xfrm>
          <a:prstGeom prst="straightConnector1">
            <a:avLst/>
          </a:prstGeom>
          <a:ln w="31750" cmpd="sng"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5562600" y="264056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1405467" y="3208863"/>
            <a:ext cx="1083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ndale Mono" pitchFamily="49" charset="0"/>
              </a:rPr>
              <a:t>owned</a:t>
            </a:r>
            <a:endParaRPr lang="en-US" dirty="0">
              <a:latin typeface="Andale Mono" pitchFamily="49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030129" y="3208863"/>
            <a:ext cx="1083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ndale Mono" pitchFamily="49" charset="0"/>
              </a:rPr>
              <a:t>owned</a:t>
            </a:r>
            <a:endParaRPr lang="en-US" dirty="0">
              <a:latin typeface="Andale Mono" pitchFamily="49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641166" y="3208863"/>
            <a:ext cx="1422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ndale Mono" pitchFamily="49" charset="0"/>
              </a:rPr>
              <a:t>completed</a:t>
            </a:r>
            <a:endParaRPr lang="en-US" dirty="0">
              <a:latin typeface="Andale Mono" pitchFamily="49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013194" y="2128199"/>
            <a:ext cx="1168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ndale Mono" pitchFamily="49" charset="0"/>
              </a:rPr>
              <a:t>T0: CAS</a:t>
            </a:r>
            <a:endParaRPr lang="en-US" dirty="0">
              <a:solidFill>
                <a:srgbClr val="C00000"/>
              </a:solidFill>
              <a:latin typeface="Andale Mono" pitchFamily="49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7713132" y="2081391"/>
            <a:ext cx="1168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ndale Mono" pitchFamily="49" charset="0"/>
              </a:rPr>
              <a:t>T0: CAS</a:t>
            </a:r>
            <a:endParaRPr lang="en-US" dirty="0">
              <a:solidFill>
                <a:srgbClr val="C00000"/>
              </a:solidFill>
              <a:latin typeface="Andale Mono" pitchFamily="49" charset="0"/>
            </a:endParaRPr>
          </a:p>
        </p:txBody>
      </p:sp>
      <p:cxnSp>
        <p:nvCxnSpPr>
          <p:cNvPr id="156" name="Straight Arrow Connector 155"/>
          <p:cNvCxnSpPr/>
          <p:nvPr/>
        </p:nvCxnSpPr>
        <p:spPr>
          <a:xfrm flipH="1">
            <a:off x="4364567" y="2509103"/>
            <a:ext cx="135474" cy="203706"/>
          </a:xfrm>
          <a:prstGeom prst="straightConnector1">
            <a:avLst/>
          </a:prstGeom>
          <a:ln w="31750" cmpd="sng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 flipH="1">
            <a:off x="8026396" y="2520792"/>
            <a:ext cx="135474" cy="203706"/>
          </a:xfrm>
          <a:prstGeom prst="straightConnector1">
            <a:avLst/>
          </a:prstGeom>
          <a:ln w="31750" cmpd="sng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3259665" y="4191000"/>
            <a:ext cx="5037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about stealing?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A928-C9C7-4F95-8B42-F83DB3E3BB5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5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 workload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743199"/>
            <a:ext cx="7343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ndale Mono" pitchFamily="49" charset="0"/>
              </a:rPr>
              <a:t>(0 until 10000000) reduce (+)</a:t>
            </a:r>
            <a:endParaRPr lang="en-US" sz="3200" dirty="0">
              <a:latin typeface="Andale Mono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3924010"/>
            <a:ext cx="3393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ndale Mono" pitchFamily="49" charset="0"/>
              </a:rPr>
              <a:t>sum = sum + x</a:t>
            </a:r>
            <a:endParaRPr lang="en-US" sz="3200" dirty="0">
              <a:latin typeface="Andale Mono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A928-C9C7-4F95-8B42-F83DB3E3BB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7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Work-stealing tree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58333" y="1866896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" name="Rectangle 4"/>
          <p:cNvSpPr/>
          <p:nvPr/>
        </p:nvSpPr>
        <p:spPr>
          <a:xfrm>
            <a:off x="550333" y="2705096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Rectangle 5"/>
          <p:cNvSpPr/>
          <p:nvPr/>
        </p:nvSpPr>
        <p:spPr>
          <a:xfrm>
            <a:off x="855133" y="2705096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Rectangle 7"/>
          <p:cNvSpPr/>
          <p:nvPr/>
        </p:nvSpPr>
        <p:spPr>
          <a:xfrm>
            <a:off x="1159933" y="2705095"/>
            <a:ext cx="414866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1574799" y="2705095"/>
            <a:ext cx="389466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152400" y="2705096"/>
            <a:ext cx="397933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T0</a:t>
            </a:r>
            <a:endParaRPr lang="en-US" sz="1600" dirty="0"/>
          </a:p>
        </p:txBody>
      </p:sp>
      <p:cxnSp>
        <p:nvCxnSpPr>
          <p:cNvPr id="12" name="Straight Arrow Connector 11"/>
          <p:cNvCxnSpPr>
            <a:endCxn id="6" idx="0"/>
          </p:cNvCxnSpPr>
          <p:nvPr/>
        </p:nvCxnSpPr>
        <p:spPr>
          <a:xfrm flipH="1">
            <a:off x="1007533" y="2019296"/>
            <a:ext cx="203200" cy="685800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99533" y="2857496"/>
            <a:ext cx="203200" cy="685800"/>
          </a:xfrm>
          <a:prstGeom prst="straightConnector1">
            <a:avLst/>
          </a:prstGeom>
          <a:ln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89466" y="3543296"/>
            <a:ext cx="2540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999066" y="3560229"/>
            <a:ext cx="2540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007533" y="2857496"/>
            <a:ext cx="118533" cy="702733"/>
          </a:xfrm>
          <a:prstGeom prst="straightConnector1">
            <a:avLst/>
          </a:prstGeom>
          <a:ln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955798" y="2705096"/>
            <a:ext cx="4064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</a:t>
            </a:r>
            <a:endParaRPr lang="en-US" sz="1600" dirty="0"/>
          </a:p>
        </p:txBody>
      </p:sp>
      <p:sp>
        <p:nvSpPr>
          <p:cNvPr id="36" name="Rectangle 35"/>
          <p:cNvSpPr/>
          <p:nvPr/>
        </p:nvSpPr>
        <p:spPr>
          <a:xfrm>
            <a:off x="3674532" y="1866895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7" name="Rectangle 36"/>
          <p:cNvSpPr/>
          <p:nvPr/>
        </p:nvSpPr>
        <p:spPr>
          <a:xfrm>
            <a:off x="3166532" y="2705095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8" name="Rectangle 37"/>
          <p:cNvSpPr/>
          <p:nvPr/>
        </p:nvSpPr>
        <p:spPr>
          <a:xfrm>
            <a:off x="3471332" y="2705095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9" name="Rectangle 38"/>
          <p:cNvSpPr/>
          <p:nvPr/>
        </p:nvSpPr>
        <p:spPr>
          <a:xfrm>
            <a:off x="3776132" y="2705094"/>
            <a:ext cx="414866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40" name="Rectangle 39"/>
          <p:cNvSpPr/>
          <p:nvPr/>
        </p:nvSpPr>
        <p:spPr>
          <a:xfrm>
            <a:off x="4190998" y="2705094"/>
            <a:ext cx="389466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50</a:t>
            </a:r>
            <a:endParaRPr lang="en-US" sz="1600" dirty="0"/>
          </a:p>
        </p:txBody>
      </p:sp>
      <p:sp>
        <p:nvSpPr>
          <p:cNvPr id="41" name="Rectangle 40"/>
          <p:cNvSpPr/>
          <p:nvPr/>
        </p:nvSpPr>
        <p:spPr>
          <a:xfrm>
            <a:off x="2743201" y="2705095"/>
            <a:ext cx="423332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T0</a:t>
            </a:r>
            <a:endParaRPr lang="en-US" sz="1600" dirty="0"/>
          </a:p>
        </p:txBody>
      </p:sp>
      <p:cxnSp>
        <p:nvCxnSpPr>
          <p:cNvPr id="42" name="Straight Arrow Connector 41"/>
          <p:cNvCxnSpPr>
            <a:endCxn id="38" idx="0"/>
          </p:cNvCxnSpPr>
          <p:nvPr/>
        </p:nvCxnSpPr>
        <p:spPr>
          <a:xfrm flipH="1">
            <a:off x="3623732" y="2019295"/>
            <a:ext cx="203200" cy="685800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3115732" y="2857495"/>
            <a:ext cx="203200" cy="685800"/>
          </a:xfrm>
          <a:prstGeom prst="straightConnector1">
            <a:avLst/>
          </a:prstGeom>
          <a:ln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3005665" y="3543295"/>
            <a:ext cx="2540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3615265" y="3560228"/>
            <a:ext cx="2540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623732" y="2857495"/>
            <a:ext cx="118533" cy="702733"/>
          </a:xfrm>
          <a:prstGeom prst="straightConnector1">
            <a:avLst/>
          </a:prstGeom>
          <a:ln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4571997" y="2705095"/>
            <a:ext cx="4064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</a:t>
            </a:r>
            <a:endParaRPr lang="en-US" sz="1600" dirty="0"/>
          </a:p>
        </p:txBody>
      </p:sp>
      <p:sp>
        <p:nvSpPr>
          <p:cNvPr id="48" name="Rectangle 47"/>
          <p:cNvSpPr/>
          <p:nvPr/>
        </p:nvSpPr>
        <p:spPr>
          <a:xfrm>
            <a:off x="7315200" y="1866897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9" name="Rectangle 48"/>
          <p:cNvSpPr/>
          <p:nvPr/>
        </p:nvSpPr>
        <p:spPr>
          <a:xfrm>
            <a:off x="6807200" y="2705097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0" name="Rectangle 49"/>
          <p:cNvSpPr/>
          <p:nvPr/>
        </p:nvSpPr>
        <p:spPr>
          <a:xfrm>
            <a:off x="7112000" y="2705097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1" name="Rectangle 50"/>
          <p:cNvSpPr/>
          <p:nvPr/>
        </p:nvSpPr>
        <p:spPr>
          <a:xfrm>
            <a:off x="7416800" y="2705096"/>
            <a:ext cx="414866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52" name="Rectangle 51"/>
          <p:cNvSpPr/>
          <p:nvPr/>
        </p:nvSpPr>
        <p:spPr>
          <a:xfrm>
            <a:off x="7831666" y="2705096"/>
            <a:ext cx="389466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</a:t>
            </a:r>
            <a:endParaRPr lang="en-US" sz="1600" dirty="0"/>
          </a:p>
        </p:txBody>
      </p:sp>
      <p:sp>
        <p:nvSpPr>
          <p:cNvPr id="53" name="Rectangle 52"/>
          <p:cNvSpPr/>
          <p:nvPr/>
        </p:nvSpPr>
        <p:spPr>
          <a:xfrm>
            <a:off x="6400800" y="2705097"/>
            <a:ext cx="4064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T0</a:t>
            </a:r>
            <a:endParaRPr lang="en-US" sz="1600" dirty="0"/>
          </a:p>
        </p:txBody>
      </p:sp>
      <p:cxnSp>
        <p:nvCxnSpPr>
          <p:cNvPr id="54" name="Straight Arrow Connector 53"/>
          <p:cNvCxnSpPr>
            <a:endCxn id="50" idx="0"/>
          </p:cNvCxnSpPr>
          <p:nvPr/>
        </p:nvCxnSpPr>
        <p:spPr>
          <a:xfrm flipH="1">
            <a:off x="7264400" y="2019297"/>
            <a:ext cx="203200" cy="685800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6756400" y="2857497"/>
            <a:ext cx="203200" cy="685800"/>
          </a:xfrm>
          <a:prstGeom prst="straightConnector1">
            <a:avLst/>
          </a:prstGeom>
          <a:ln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6646333" y="3543297"/>
            <a:ext cx="2540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7255933" y="3560230"/>
            <a:ext cx="2540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7264400" y="2857497"/>
            <a:ext cx="118533" cy="702733"/>
          </a:xfrm>
          <a:prstGeom prst="straightConnector1">
            <a:avLst/>
          </a:prstGeom>
          <a:ln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8212665" y="2705097"/>
            <a:ext cx="4064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</a:t>
            </a:r>
            <a:endParaRPr lang="en-US" sz="1600" dirty="0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2446867" y="2857494"/>
            <a:ext cx="228600" cy="3"/>
          </a:xfrm>
          <a:prstGeom prst="straightConnector1">
            <a:avLst/>
          </a:prstGeom>
          <a:ln w="31750" cmpd="sng"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5105400" y="2857497"/>
            <a:ext cx="228600" cy="3"/>
          </a:xfrm>
          <a:prstGeom prst="straightConnector1">
            <a:avLst/>
          </a:prstGeom>
          <a:ln w="31750" cmpd="sng"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6091767" y="2857491"/>
            <a:ext cx="228600" cy="3"/>
          </a:xfrm>
          <a:prstGeom prst="straightConnector1">
            <a:avLst/>
          </a:prstGeom>
          <a:ln w="31750" cmpd="sng"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5562600" y="264056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1405467" y="3208863"/>
            <a:ext cx="1083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ndale Mono" pitchFamily="49" charset="0"/>
              </a:rPr>
              <a:t>owned</a:t>
            </a:r>
            <a:endParaRPr lang="en-US" dirty="0">
              <a:latin typeface="Andale Mono" pitchFamily="49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030129" y="3208863"/>
            <a:ext cx="1083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ndale Mono" pitchFamily="49" charset="0"/>
              </a:rPr>
              <a:t>owned</a:t>
            </a:r>
            <a:endParaRPr lang="en-US" dirty="0">
              <a:latin typeface="Andale Mono" pitchFamily="49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641166" y="3208863"/>
            <a:ext cx="1422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ndale Mono" pitchFamily="49" charset="0"/>
              </a:rPr>
              <a:t>completed</a:t>
            </a:r>
            <a:endParaRPr lang="en-US" dirty="0">
              <a:latin typeface="Andale Mono" pitchFamily="49" charset="0"/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 flipH="1">
            <a:off x="1642529" y="3657600"/>
            <a:ext cx="1100672" cy="623335"/>
          </a:xfrm>
          <a:prstGeom prst="straightConnector1">
            <a:avLst/>
          </a:prstGeom>
          <a:ln w="31750" cmpd="sng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1126063" y="4402670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8" name="Rectangle 77"/>
          <p:cNvSpPr/>
          <p:nvPr/>
        </p:nvSpPr>
        <p:spPr>
          <a:xfrm>
            <a:off x="618063" y="5240870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9" name="Rectangle 78"/>
          <p:cNvSpPr/>
          <p:nvPr/>
        </p:nvSpPr>
        <p:spPr>
          <a:xfrm>
            <a:off x="922863" y="5240870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0" name="Rectangle 79"/>
          <p:cNvSpPr/>
          <p:nvPr/>
        </p:nvSpPr>
        <p:spPr>
          <a:xfrm>
            <a:off x="1227663" y="5240869"/>
            <a:ext cx="414866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81" name="Rectangle 80"/>
          <p:cNvSpPr/>
          <p:nvPr/>
        </p:nvSpPr>
        <p:spPr>
          <a:xfrm>
            <a:off x="1642529" y="5240869"/>
            <a:ext cx="474132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-51</a:t>
            </a:r>
            <a:endParaRPr lang="en-US" sz="1600" dirty="0"/>
          </a:p>
        </p:txBody>
      </p:sp>
      <p:sp>
        <p:nvSpPr>
          <p:cNvPr id="82" name="Rectangle 81"/>
          <p:cNvSpPr/>
          <p:nvPr/>
        </p:nvSpPr>
        <p:spPr>
          <a:xfrm>
            <a:off x="194732" y="5240870"/>
            <a:ext cx="423332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T0</a:t>
            </a:r>
            <a:endParaRPr lang="en-US" sz="1600" dirty="0"/>
          </a:p>
        </p:txBody>
      </p:sp>
      <p:cxnSp>
        <p:nvCxnSpPr>
          <p:cNvPr id="83" name="Straight Arrow Connector 82"/>
          <p:cNvCxnSpPr>
            <a:endCxn id="79" idx="0"/>
          </p:cNvCxnSpPr>
          <p:nvPr/>
        </p:nvCxnSpPr>
        <p:spPr>
          <a:xfrm flipH="1">
            <a:off x="1075263" y="4555070"/>
            <a:ext cx="203200" cy="685800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567263" y="5393270"/>
            <a:ext cx="203200" cy="685800"/>
          </a:xfrm>
          <a:prstGeom prst="straightConnector1">
            <a:avLst/>
          </a:prstGeom>
          <a:ln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>
            <a:off x="457196" y="6079070"/>
            <a:ext cx="2540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>
            <a:off x="1066796" y="6096003"/>
            <a:ext cx="2540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1075263" y="5393270"/>
            <a:ext cx="118533" cy="702733"/>
          </a:xfrm>
          <a:prstGeom prst="straightConnector1">
            <a:avLst/>
          </a:prstGeom>
          <a:ln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2116661" y="5240872"/>
            <a:ext cx="4064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</a:t>
            </a:r>
            <a:endParaRPr lang="en-US" sz="1600" dirty="0"/>
          </a:p>
        </p:txBody>
      </p:sp>
      <p:sp>
        <p:nvSpPr>
          <p:cNvPr id="89" name="TextBox 88"/>
          <p:cNvSpPr txBox="1"/>
          <p:nvPr/>
        </p:nvSpPr>
        <p:spPr>
          <a:xfrm>
            <a:off x="4013194" y="2128199"/>
            <a:ext cx="1168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ndale Mono" pitchFamily="49" charset="0"/>
              </a:rPr>
              <a:t>T0: CAS</a:t>
            </a:r>
            <a:endParaRPr lang="en-US" dirty="0">
              <a:solidFill>
                <a:srgbClr val="C00000"/>
              </a:solidFill>
              <a:latin typeface="Andale Mono" pitchFamily="49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447791" y="4713304"/>
            <a:ext cx="1557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ndale Mono" pitchFamily="49" charset="0"/>
              </a:rPr>
              <a:t>T1: CAS</a:t>
            </a:r>
            <a:endParaRPr lang="en-US" dirty="0">
              <a:solidFill>
                <a:srgbClr val="C00000"/>
              </a:solidFill>
              <a:latin typeface="Andale Mono" pitchFamily="49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439326" y="5736170"/>
            <a:ext cx="1083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ndale Mono" pitchFamily="49" charset="0"/>
              </a:rPr>
              <a:t>stolen</a:t>
            </a:r>
            <a:endParaRPr lang="en-US" dirty="0">
              <a:latin typeface="Andale Mono" pitchFamily="49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7713132" y="2081391"/>
            <a:ext cx="1168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ndale Mono" pitchFamily="49" charset="0"/>
              </a:rPr>
              <a:t>T0: CAS</a:t>
            </a:r>
            <a:endParaRPr lang="en-US" dirty="0">
              <a:solidFill>
                <a:srgbClr val="C00000"/>
              </a:solidFill>
              <a:latin typeface="Andale Mono" pitchFamily="49" charset="0"/>
            </a:endParaRPr>
          </a:p>
        </p:txBody>
      </p:sp>
      <p:cxnSp>
        <p:nvCxnSpPr>
          <p:cNvPr id="154" name="Straight Arrow Connector 153"/>
          <p:cNvCxnSpPr>
            <a:endCxn id="81" idx="0"/>
          </p:cNvCxnSpPr>
          <p:nvPr/>
        </p:nvCxnSpPr>
        <p:spPr>
          <a:xfrm flipH="1">
            <a:off x="1879595" y="5037163"/>
            <a:ext cx="135474" cy="203706"/>
          </a:xfrm>
          <a:prstGeom prst="straightConnector1">
            <a:avLst/>
          </a:prstGeom>
          <a:ln w="31750" cmpd="sng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 flipH="1">
            <a:off x="4364567" y="2509103"/>
            <a:ext cx="135474" cy="203706"/>
          </a:xfrm>
          <a:prstGeom prst="straightConnector1">
            <a:avLst/>
          </a:prstGeom>
          <a:ln w="31750" cmpd="sng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 flipH="1">
            <a:off x="8026396" y="2520792"/>
            <a:ext cx="135474" cy="203706"/>
          </a:xfrm>
          <a:prstGeom prst="straightConnector1">
            <a:avLst/>
          </a:prstGeom>
          <a:ln w="31750" cmpd="sng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A928-C9C7-4F95-8B42-F83DB3E3BB5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6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Work-stealing tree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3674532" y="1866895"/>
            <a:ext cx="304800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166532" y="2705095"/>
            <a:ext cx="304800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471332" y="2705095"/>
            <a:ext cx="304800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776132" y="2705094"/>
            <a:ext cx="414866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0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190998" y="2705094"/>
            <a:ext cx="389466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50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743201" y="2705095"/>
            <a:ext cx="423332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T0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42" name="Straight Arrow Connector 41"/>
          <p:cNvCxnSpPr>
            <a:endCxn id="38" idx="0"/>
          </p:cNvCxnSpPr>
          <p:nvPr/>
        </p:nvCxnSpPr>
        <p:spPr>
          <a:xfrm flipH="1">
            <a:off x="3623732" y="2019295"/>
            <a:ext cx="203200" cy="68580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3115732" y="2857495"/>
            <a:ext cx="203200" cy="68580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3005665" y="3543295"/>
            <a:ext cx="254000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3615265" y="3560228"/>
            <a:ext cx="254000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623732" y="2857495"/>
            <a:ext cx="118533" cy="702733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4571997" y="2705095"/>
            <a:ext cx="406400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N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315200" y="1866897"/>
            <a:ext cx="304800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807200" y="2705097"/>
            <a:ext cx="304800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112000" y="2705097"/>
            <a:ext cx="304800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416800" y="2705096"/>
            <a:ext cx="414866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0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831666" y="2705096"/>
            <a:ext cx="389466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N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400800" y="2705097"/>
            <a:ext cx="406400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T0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54" name="Straight Arrow Connector 53"/>
          <p:cNvCxnSpPr>
            <a:endCxn id="50" idx="0"/>
          </p:cNvCxnSpPr>
          <p:nvPr/>
        </p:nvCxnSpPr>
        <p:spPr>
          <a:xfrm flipH="1">
            <a:off x="7264400" y="2019297"/>
            <a:ext cx="203200" cy="68580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6756400" y="2857497"/>
            <a:ext cx="203200" cy="68580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6646333" y="3543297"/>
            <a:ext cx="254000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7255933" y="3560230"/>
            <a:ext cx="254000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7264400" y="2857497"/>
            <a:ext cx="118533" cy="702733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8212665" y="2705097"/>
            <a:ext cx="406400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N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2446867" y="2857494"/>
            <a:ext cx="228600" cy="3"/>
          </a:xfrm>
          <a:prstGeom prst="straightConnector1">
            <a:avLst/>
          </a:prstGeom>
          <a:ln w="31750" cmpd="sng">
            <a:solidFill>
              <a:schemeClr val="bg1">
                <a:lumMod val="8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5105400" y="2857497"/>
            <a:ext cx="228600" cy="3"/>
          </a:xfrm>
          <a:prstGeom prst="straightConnector1">
            <a:avLst/>
          </a:prstGeom>
          <a:ln w="31750" cmpd="sng">
            <a:solidFill>
              <a:schemeClr val="bg1">
                <a:lumMod val="8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6091767" y="2857491"/>
            <a:ext cx="228600" cy="3"/>
          </a:xfrm>
          <a:prstGeom prst="straightConnector1">
            <a:avLst/>
          </a:prstGeom>
          <a:ln w="31750" cmpd="sng">
            <a:solidFill>
              <a:schemeClr val="bg1">
                <a:lumMod val="8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5562600" y="2640566"/>
            <a:ext cx="343364" cy="3693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…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030129" y="3208863"/>
            <a:ext cx="1083735" cy="3693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ndale Mono" pitchFamily="49" charset="0"/>
              </a:rPr>
              <a:t>owned</a:t>
            </a:r>
            <a:endParaRPr lang="en-US" dirty="0">
              <a:solidFill>
                <a:schemeClr val="bg1">
                  <a:lumMod val="75000"/>
                </a:schemeClr>
              </a:solidFill>
              <a:latin typeface="Andale Mono" pitchFamily="49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641166" y="3208863"/>
            <a:ext cx="1422409" cy="3693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ndale Mono" pitchFamily="49" charset="0"/>
              </a:rPr>
              <a:t>completed</a:t>
            </a:r>
            <a:endParaRPr lang="en-US" dirty="0">
              <a:solidFill>
                <a:schemeClr val="bg1">
                  <a:lumMod val="75000"/>
                </a:schemeClr>
              </a:solidFill>
              <a:latin typeface="Andale Mono" pitchFamily="49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126063" y="4402670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8" name="Rectangle 77"/>
          <p:cNvSpPr/>
          <p:nvPr/>
        </p:nvSpPr>
        <p:spPr>
          <a:xfrm>
            <a:off x="618063" y="5240870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9" name="Rectangle 78"/>
          <p:cNvSpPr/>
          <p:nvPr/>
        </p:nvSpPr>
        <p:spPr>
          <a:xfrm>
            <a:off x="922863" y="5240870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0" name="Rectangle 79"/>
          <p:cNvSpPr/>
          <p:nvPr/>
        </p:nvSpPr>
        <p:spPr>
          <a:xfrm>
            <a:off x="1227663" y="5240869"/>
            <a:ext cx="414866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81" name="Rectangle 80"/>
          <p:cNvSpPr/>
          <p:nvPr/>
        </p:nvSpPr>
        <p:spPr>
          <a:xfrm>
            <a:off x="1642529" y="5240869"/>
            <a:ext cx="474132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-51</a:t>
            </a:r>
            <a:endParaRPr lang="en-US" sz="1600" dirty="0"/>
          </a:p>
        </p:txBody>
      </p:sp>
      <p:sp>
        <p:nvSpPr>
          <p:cNvPr id="82" name="Rectangle 81"/>
          <p:cNvSpPr/>
          <p:nvPr/>
        </p:nvSpPr>
        <p:spPr>
          <a:xfrm>
            <a:off x="194732" y="5240870"/>
            <a:ext cx="423332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T0</a:t>
            </a:r>
            <a:endParaRPr lang="en-US" sz="1600" dirty="0"/>
          </a:p>
        </p:txBody>
      </p:sp>
      <p:cxnSp>
        <p:nvCxnSpPr>
          <p:cNvPr id="83" name="Straight Arrow Connector 82"/>
          <p:cNvCxnSpPr>
            <a:endCxn id="79" idx="0"/>
          </p:cNvCxnSpPr>
          <p:nvPr/>
        </p:nvCxnSpPr>
        <p:spPr>
          <a:xfrm flipH="1">
            <a:off x="1075263" y="4555070"/>
            <a:ext cx="203200" cy="685800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567263" y="5393270"/>
            <a:ext cx="203200" cy="685800"/>
          </a:xfrm>
          <a:prstGeom prst="straightConnector1">
            <a:avLst/>
          </a:prstGeom>
          <a:ln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>
            <a:off x="457196" y="6079070"/>
            <a:ext cx="2540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>
            <a:off x="1066796" y="6096003"/>
            <a:ext cx="2540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1075263" y="5393270"/>
            <a:ext cx="118533" cy="702733"/>
          </a:xfrm>
          <a:prstGeom prst="straightConnector1">
            <a:avLst/>
          </a:prstGeom>
          <a:ln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2116661" y="5240872"/>
            <a:ext cx="4064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</a:t>
            </a:r>
            <a:endParaRPr lang="en-US" sz="1600" dirty="0"/>
          </a:p>
        </p:txBody>
      </p:sp>
      <p:sp>
        <p:nvSpPr>
          <p:cNvPr id="89" name="TextBox 88"/>
          <p:cNvSpPr txBox="1"/>
          <p:nvPr/>
        </p:nvSpPr>
        <p:spPr>
          <a:xfrm>
            <a:off x="4013194" y="2128199"/>
            <a:ext cx="1168405" cy="3693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ndale Mono" pitchFamily="49" charset="0"/>
              </a:rPr>
              <a:t>T0: CAS</a:t>
            </a:r>
            <a:endParaRPr lang="en-US" dirty="0">
              <a:solidFill>
                <a:schemeClr val="bg1">
                  <a:lumMod val="75000"/>
                </a:schemeClr>
              </a:solidFill>
              <a:latin typeface="Andale Mono" pitchFamily="49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439326" y="5736170"/>
            <a:ext cx="1083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ndale Mono" pitchFamily="49" charset="0"/>
              </a:rPr>
              <a:t>stolen</a:t>
            </a:r>
            <a:endParaRPr lang="en-US" dirty="0">
              <a:latin typeface="Andale Mono" pitchFamily="49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7713132" y="2081391"/>
            <a:ext cx="1168405" cy="3693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ndale Mono" pitchFamily="49" charset="0"/>
              </a:rPr>
              <a:t>T0: CAS</a:t>
            </a:r>
            <a:endParaRPr lang="en-US" dirty="0">
              <a:solidFill>
                <a:schemeClr val="bg1">
                  <a:lumMod val="75000"/>
                </a:schemeClr>
              </a:solidFill>
              <a:latin typeface="Andale Mono" pitchFamily="49" charset="0"/>
            </a:endParaRPr>
          </a:p>
        </p:txBody>
      </p:sp>
      <p:cxnSp>
        <p:nvCxnSpPr>
          <p:cNvPr id="156" name="Straight Arrow Connector 155"/>
          <p:cNvCxnSpPr/>
          <p:nvPr/>
        </p:nvCxnSpPr>
        <p:spPr>
          <a:xfrm flipH="1">
            <a:off x="4364567" y="2509103"/>
            <a:ext cx="135474" cy="203706"/>
          </a:xfrm>
          <a:prstGeom prst="straightConnector1">
            <a:avLst/>
          </a:prstGeom>
          <a:ln w="31750" cmpd="sng">
            <a:solidFill>
              <a:schemeClr val="bg1">
                <a:lumMod val="8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 flipH="1">
            <a:off x="8026396" y="2520792"/>
            <a:ext cx="135474" cy="203706"/>
          </a:xfrm>
          <a:prstGeom prst="straightConnector1">
            <a:avLst/>
          </a:prstGeom>
          <a:ln w="31750" cmpd="sng">
            <a:solidFill>
              <a:schemeClr val="bg1">
                <a:lumMod val="8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1058333" y="1866896"/>
            <a:ext cx="304800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550333" y="2705096"/>
            <a:ext cx="304800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855133" y="2705096"/>
            <a:ext cx="304800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1159933" y="2705095"/>
            <a:ext cx="414866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0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1574799" y="2705095"/>
            <a:ext cx="389466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0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152400" y="2705096"/>
            <a:ext cx="397933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T0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24" name="Straight Arrow Connector 123"/>
          <p:cNvCxnSpPr>
            <a:endCxn id="110" idx="0"/>
          </p:cNvCxnSpPr>
          <p:nvPr/>
        </p:nvCxnSpPr>
        <p:spPr>
          <a:xfrm flipH="1">
            <a:off x="1007533" y="2019296"/>
            <a:ext cx="203200" cy="68580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flipH="1">
            <a:off x="499533" y="2857496"/>
            <a:ext cx="203200" cy="68580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H="1">
            <a:off x="389466" y="3543296"/>
            <a:ext cx="254000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 flipH="1">
            <a:off x="999066" y="3560229"/>
            <a:ext cx="254000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>
            <a:off x="1007533" y="2857496"/>
            <a:ext cx="118533" cy="702733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0" name="Rectangle 139"/>
          <p:cNvSpPr/>
          <p:nvPr/>
        </p:nvSpPr>
        <p:spPr>
          <a:xfrm>
            <a:off x="1955798" y="2705096"/>
            <a:ext cx="406400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N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1405467" y="3208863"/>
            <a:ext cx="1083735" cy="3693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ndale Mono" pitchFamily="49" charset="0"/>
              </a:rPr>
              <a:t>owned</a:t>
            </a:r>
            <a:endParaRPr lang="en-US" dirty="0">
              <a:solidFill>
                <a:schemeClr val="bg1">
                  <a:lumMod val="75000"/>
                </a:schemeClr>
              </a:solidFill>
              <a:latin typeface="Andale Mono" pitchFamily="49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1447791" y="4713304"/>
            <a:ext cx="1557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ndale Mono" pitchFamily="49" charset="0"/>
              </a:rPr>
              <a:t>T1: CAS</a:t>
            </a:r>
            <a:endParaRPr lang="en-US" dirty="0">
              <a:solidFill>
                <a:srgbClr val="C00000"/>
              </a:solidFill>
              <a:latin typeface="Andale Mono" pitchFamily="49" charset="0"/>
            </a:endParaRPr>
          </a:p>
        </p:txBody>
      </p:sp>
      <p:cxnSp>
        <p:nvCxnSpPr>
          <p:cNvPr id="144" name="Straight Arrow Connector 143"/>
          <p:cNvCxnSpPr/>
          <p:nvPr/>
        </p:nvCxnSpPr>
        <p:spPr>
          <a:xfrm flipH="1">
            <a:off x="1879595" y="5037163"/>
            <a:ext cx="135474" cy="203706"/>
          </a:xfrm>
          <a:prstGeom prst="straightConnector1">
            <a:avLst/>
          </a:prstGeom>
          <a:ln w="31750" cmpd="sng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A928-C9C7-4F95-8B42-F83DB3E3BB5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1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Work-stealing tree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3674532" y="1866895"/>
            <a:ext cx="304800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166532" y="2705095"/>
            <a:ext cx="304800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471332" y="2705095"/>
            <a:ext cx="304800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776132" y="2705094"/>
            <a:ext cx="414866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0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190998" y="2705094"/>
            <a:ext cx="389466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50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743201" y="2705095"/>
            <a:ext cx="423332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T0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42" name="Straight Arrow Connector 41"/>
          <p:cNvCxnSpPr>
            <a:endCxn id="38" idx="0"/>
          </p:cNvCxnSpPr>
          <p:nvPr/>
        </p:nvCxnSpPr>
        <p:spPr>
          <a:xfrm flipH="1">
            <a:off x="3623732" y="2019295"/>
            <a:ext cx="203200" cy="68580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3115732" y="2857495"/>
            <a:ext cx="203200" cy="68580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3005665" y="3543295"/>
            <a:ext cx="254000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3615265" y="3560228"/>
            <a:ext cx="254000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623732" y="2857495"/>
            <a:ext cx="118533" cy="702733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4571997" y="2705095"/>
            <a:ext cx="406400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N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315200" y="1866897"/>
            <a:ext cx="304800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807200" y="2705097"/>
            <a:ext cx="304800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112000" y="2705097"/>
            <a:ext cx="304800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416800" y="2705096"/>
            <a:ext cx="414866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0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831666" y="2705096"/>
            <a:ext cx="389466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N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400800" y="2705097"/>
            <a:ext cx="406400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T0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54" name="Straight Arrow Connector 53"/>
          <p:cNvCxnSpPr>
            <a:endCxn id="50" idx="0"/>
          </p:cNvCxnSpPr>
          <p:nvPr/>
        </p:nvCxnSpPr>
        <p:spPr>
          <a:xfrm flipH="1">
            <a:off x="7264400" y="2019297"/>
            <a:ext cx="203200" cy="68580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6756400" y="2857497"/>
            <a:ext cx="203200" cy="68580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6646333" y="3543297"/>
            <a:ext cx="254000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7255933" y="3560230"/>
            <a:ext cx="254000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7264400" y="2857497"/>
            <a:ext cx="118533" cy="702733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8212665" y="2705097"/>
            <a:ext cx="406400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N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2446867" y="2857494"/>
            <a:ext cx="228600" cy="3"/>
          </a:xfrm>
          <a:prstGeom prst="straightConnector1">
            <a:avLst/>
          </a:prstGeom>
          <a:ln w="31750" cmpd="sng">
            <a:solidFill>
              <a:schemeClr val="bg1">
                <a:lumMod val="8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5105400" y="2857497"/>
            <a:ext cx="228600" cy="3"/>
          </a:xfrm>
          <a:prstGeom prst="straightConnector1">
            <a:avLst/>
          </a:prstGeom>
          <a:ln w="31750" cmpd="sng">
            <a:solidFill>
              <a:schemeClr val="bg1">
                <a:lumMod val="8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6091767" y="2857491"/>
            <a:ext cx="228600" cy="3"/>
          </a:xfrm>
          <a:prstGeom prst="straightConnector1">
            <a:avLst/>
          </a:prstGeom>
          <a:ln w="31750" cmpd="sng">
            <a:solidFill>
              <a:schemeClr val="bg1">
                <a:lumMod val="8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5562600" y="2640566"/>
            <a:ext cx="343364" cy="3693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…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030129" y="3208863"/>
            <a:ext cx="1083735" cy="3693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ndale Mono" pitchFamily="49" charset="0"/>
              </a:rPr>
              <a:t>owned</a:t>
            </a:r>
            <a:endParaRPr lang="en-US" dirty="0">
              <a:solidFill>
                <a:schemeClr val="bg1">
                  <a:lumMod val="75000"/>
                </a:schemeClr>
              </a:solidFill>
              <a:latin typeface="Andale Mono" pitchFamily="49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641166" y="3208863"/>
            <a:ext cx="1422409" cy="3693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ndale Mono" pitchFamily="49" charset="0"/>
              </a:rPr>
              <a:t>completed</a:t>
            </a:r>
            <a:endParaRPr lang="en-US" dirty="0">
              <a:solidFill>
                <a:schemeClr val="bg1">
                  <a:lumMod val="75000"/>
                </a:schemeClr>
              </a:solidFill>
              <a:latin typeface="Andale Mono" pitchFamily="49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126063" y="4402670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8" name="Rectangle 77"/>
          <p:cNvSpPr/>
          <p:nvPr/>
        </p:nvSpPr>
        <p:spPr>
          <a:xfrm>
            <a:off x="618063" y="5240870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9" name="Rectangle 78"/>
          <p:cNvSpPr/>
          <p:nvPr/>
        </p:nvSpPr>
        <p:spPr>
          <a:xfrm>
            <a:off x="922863" y="5240870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0" name="Rectangle 79"/>
          <p:cNvSpPr/>
          <p:nvPr/>
        </p:nvSpPr>
        <p:spPr>
          <a:xfrm>
            <a:off x="1227663" y="5240869"/>
            <a:ext cx="414866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81" name="Rectangle 80"/>
          <p:cNvSpPr/>
          <p:nvPr/>
        </p:nvSpPr>
        <p:spPr>
          <a:xfrm>
            <a:off x="1642529" y="5240869"/>
            <a:ext cx="474132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-51</a:t>
            </a:r>
            <a:endParaRPr lang="en-US" sz="1600" dirty="0"/>
          </a:p>
        </p:txBody>
      </p:sp>
      <p:sp>
        <p:nvSpPr>
          <p:cNvPr id="82" name="Rectangle 81"/>
          <p:cNvSpPr/>
          <p:nvPr/>
        </p:nvSpPr>
        <p:spPr>
          <a:xfrm>
            <a:off x="194732" y="5240870"/>
            <a:ext cx="423332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T0</a:t>
            </a:r>
            <a:endParaRPr lang="en-US" sz="1600" dirty="0"/>
          </a:p>
        </p:txBody>
      </p:sp>
      <p:cxnSp>
        <p:nvCxnSpPr>
          <p:cNvPr id="83" name="Straight Arrow Connector 82"/>
          <p:cNvCxnSpPr>
            <a:endCxn id="79" idx="0"/>
          </p:cNvCxnSpPr>
          <p:nvPr/>
        </p:nvCxnSpPr>
        <p:spPr>
          <a:xfrm flipH="1">
            <a:off x="1075263" y="4555070"/>
            <a:ext cx="203200" cy="685800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567263" y="5393270"/>
            <a:ext cx="203200" cy="685800"/>
          </a:xfrm>
          <a:prstGeom prst="straightConnector1">
            <a:avLst/>
          </a:prstGeom>
          <a:ln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>
            <a:off x="457196" y="6079070"/>
            <a:ext cx="2540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>
            <a:off x="1066796" y="6096003"/>
            <a:ext cx="2540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1075263" y="5393270"/>
            <a:ext cx="118533" cy="702733"/>
          </a:xfrm>
          <a:prstGeom prst="straightConnector1">
            <a:avLst/>
          </a:prstGeom>
          <a:ln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2116661" y="5240872"/>
            <a:ext cx="4064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</a:t>
            </a:r>
            <a:endParaRPr lang="en-US" sz="1600" dirty="0"/>
          </a:p>
        </p:txBody>
      </p:sp>
      <p:sp>
        <p:nvSpPr>
          <p:cNvPr id="89" name="TextBox 88"/>
          <p:cNvSpPr txBox="1"/>
          <p:nvPr/>
        </p:nvSpPr>
        <p:spPr>
          <a:xfrm>
            <a:off x="4013194" y="2128199"/>
            <a:ext cx="1168405" cy="3693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ndale Mono" pitchFamily="49" charset="0"/>
              </a:rPr>
              <a:t>T0: CAS</a:t>
            </a:r>
            <a:endParaRPr lang="en-US" dirty="0">
              <a:solidFill>
                <a:schemeClr val="bg1">
                  <a:lumMod val="75000"/>
                </a:schemeClr>
              </a:solidFill>
              <a:latin typeface="Andale Mono" pitchFamily="49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439326" y="5736170"/>
            <a:ext cx="1083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ndale Mono" pitchFamily="49" charset="0"/>
              </a:rPr>
              <a:t>stolen</a:t>
            </a:r>
            <a:endParaRPr lang="en-US" dirty="0">
              <a:latin typeface="Andale Mono" pitchFamily="49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5058834" y="4684248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8" name="Rectangle 97"/>
          <p:cNvSpPr/>
          <p:nvPr/>
        </p:nvSpPr>
        <p:spPr>
          <a:xfrm>
            <a:off x="5363634" y="4684248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9" name="Rectangle 98"/>
          <p:cNvSpPr/>
          <p:nvPr/>
        </p:nvSpPr>
        <p:spPr>
          <a:xfrm>
            <a:off x="5668434" y="4684247"/>
            <a:ext cx="414866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100" name="Rectangle 99"/>
          <p:cNvSpPr/>
          <p:nvPr/>
        </p:nvSpPr>
        <p:spPr>
          <a:xfrm>
            <a:off x="6083300" y="4684247"/>
            <a:ext cx="461436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-51</a:t>
            </a:r>
            <a:endParaRPr lang="en-US" sz="1600" dirty="0"/>
          </a:p>
        </p:txBody>
      </p:sp>
      <p:sp>
        <p:nvSpPr>
          <p:cNvPr id="101" name="Rectangle 100"/>
          <p:cNvSpPr/>
          <p:nvPr/>
        </p:nvSpPr>
        <p:spPr>
          <a:xfrm>
            <a:off x="4635503" y="4684248"/>
            <a:ext cx="423332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T0</a:t>
            </a:r>
            <a:endParaRPr lang="en-US" sz="1600" dirty="0"/>
          </a:p>
        </p:txBody>
      </p:sp>
      <p:cxnSp>
        <p:nvCxnSpPr>
          <p:cNvPr id="103" name="Straight Arrow Connector 102"/>
          <p:cNvCxnSpPr>
            <a:endCxn id="147" idx="0"/>
          </p:cNvCxnSpPr>
          <p:nvPr/>
        </p:nvCxnSpPr>
        <p:spPr>
          <a:xfrm flipH="1">
            <a:off x="5063063" y="4836648"/>
            <a:ext cx="148172" cy="404230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endCxn id="143" idx="0"/>
          </p:cNvCxnSpPr>
          <p:nvPr/>
        </p:nvCxnSpPr>
        <p:spPr>
          <a:xfrm>
            <a:off x="5516034" y="4836648"/>
            <a:ext cx="292097" cy="404224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6544736" y="4684248"/>
            <a:ext cx="4064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</a:t>
            </a:r>
            <a:endParaRPr lang="en-US" sz="1600" dirty="0"/>
          </a:p>
        </p:txBody>
      </p:sp>
      <p:sp>
        <p:nvSpPr>
          <p:cNvPr id="108" name="TextBox 107"/>
          <p:cNvSpPr txBox="1"/>
          <p:nvPr/>
        </p:nvSpPr>
        <p:spPr>
          <a:xfrm>
            <a:off x="6159498" y="5082636"/>
            <a:ext cx="1350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ndale Mono" pitchFamily="49" charset="0"/>
              </a:rPr>
              <a:t>expanded</a:t>
            </a:r>
            <a:endParaRPr lang="en-US" dirty="0">
              <a:latin typeface="Andale Mono" pitchFamily="49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4364566" y="5834111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3" name="Rectangle 112"/>
          <p:cNvSpPr/>
          <p:nvPr/>
        </p:nvSpPr>
        <p:spPr>
          <a:xfrm>
            <a:off x="4669366" y="5834111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4" name="Rectangle 113"/>
          <p:cNvSpPr/>
          <p:nvPr/>
        </p:nvSpPr>
        <p:spPr>
          <a:xfrm>
            <a:off x="4974166" y="5834110"/>
            <a:ext cx="414866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50</a:t>
            </a:r>
            <a:endParaRPr lang="en-US" sz="1600" dirty="0"/>
          </a:p>
        </p:txBody>
      </p:sp>
      <p:sp>
        <p:nvSpPr>
          <p:cNvPr id="115" name="Rectangle 114"/>
          <p:cNvSpPr/>
          <p:nvPr/>
        </p:nvSpPr>
        <p:spPr>
          <a:xfrm>
            <a:off x="5389032" y="5834110"/>
            <a:ext cx="389466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50</a:t>
            </a:r>
            <a:endParaRPr lang="en-US" sz="1600" dirty="0"/>
          </a:p>
        </p:txBody>
      </p:sp>
      <p:sp>
        <p:nvSpPr>
          <p:cNvPr id="116" name="Rectangle 115"/>
          <p:cNvSpPr/>
          <p:nvPr/>
        </p:nvSpPr>
        <p:spPr>
          <a:xfrm>
            <a:off x="3941235" y="5834111"/>
            <a:ext cx="423332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T0</a:t>
            </a:r>
            <a:endParaRPr lang="en-US" sz="1600" dirty="0"/>
          </a:p>
        </p:txBody>
      </p:sp>
      <p:cxnSp>
        <p:nvCxnSpPr>
          <p:cNvPr id="117" name="Straight Arrow Connector 116"/>
          <p:cNvCxnSpPr/>
          <p:nvPr/>
        </p:nvCxnSpPr>
        <p:spPr>
          <a:xfrm flipH="1">
            <a:off x="4313766" y="5986511"/>
            <a:ext cx="203200" cy="685800"/>
          </a:xfrm>
          <a:prstGeom prst="straightConnector1">
            <a:avLst/>
          </a:prstGeom>
          <a:ln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flipH="1">
            <a:off x="4203699" y="6672311"/>
            <a:ext cx="2540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flipH="1">
            <a:off x="4813299" y="6689244"/>
            <a:ext cx="2540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4821766" y="5986511"/>
            <a:ext cx="118533" cy="702733"/>
          </a:xfrm>
          <a:prstGeom prst="straightConnector1">
            <a:avLst/>
          </a:prstGeom>
          <a:ln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1" name="Rectangle 120"/>
          <p:cNvSpPr/>
          <p:nvPr/>
        </p:nvSpPr>
        <p:spPr>
          <a:xfrm>
            <a:off x="5770031" y="5834111"/>
            <a:ext cx="4064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</a:t>
            </a:r>
            <a:endParaRPr lang="en-US" sz="1600" dirty="0"/>
          </a:p>
        </p:txBody>
      </p:sp>
      <p:sp>
        <p:nvSpPr>
          <p:cNvPr id="126" name="Rectangle 125"/>
          <p:cNvSpPr/>
          <p:nvPr/>
        </p:nvSpPr>
        <p:spPr>
          <a:xfrm>
            <a:off x="7171267" y="5834689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7" name="Rectangle 126"/>
          <p:cNvSpPr/>
          <p:nvPr/>
        </p:nvSpPr>
        <p:spPr>
          <a:xfrm>
            <a:off x="7476067" y="5834689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8" name="Rectangle 127"/>
          <p:cNvSpPr/>
          <p:nvPr/>
        </p:nvSpPr>
        <p:spPr>
          <a:xfrm>
            <a:off x="7780867" y="5834688"/>
            <a:ext cx="414866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</a:t>
            </a:r>
            <a:endParaRPr lang="en-US" sz="1600" dirty="0"/>
          </a:p>
        </p:txBody>
      </p:sp>
      <p:sp>
        <p:nvSpPr>
          <p:cNvPr id="129" name="Rectangle 128"/>
          <p:cNvSpPr/>
          <p:nvPr/>
        </p:nvSpPr>
        <p:spPr>
          <a:xfrm>
            <a:off x="8195733" y="5834688"/>
            <a:ext cx="389466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</a:t>
            </a:r>
            <a:endParaRPr lang="en-US" sz="1600" dirty="0"/>
          </a:p>
        </p:txBody>
      </p:sp>
      <p:sp>
        <p:nvSpPr>
          <p:cNvPr id="130" name="Rectangle 129"/>
          <p:cNvSpPr/>
          <p:nvPr/>
        </p:nvSpPr>
        <p:spPr>
          <a:xfrm>
            <a:off x="6747936" y="5834689"/>
            <a:ext cx="423332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T1</a:t>
            </a:r>
            <a:endParaRPr lang="en-US" sz="1600" dirty="0"/>
          </a:p>
        </p:txBody>
      </p:sp>
      <p:cxnSp>
        <p:nvCxnSpPr>
          <p:cNvPr id="131" name="Straight Arrow Connector 130"/>
          <p:cNvCxnSpPr/>
          <p:nvPr/>
        </p:nvCxnSpPr>
        <p:spPr>
          <a:xfrm flipH="1">
            <a:off x="7120467" y="5987089"/>
            <a:ext cx="203200" cy="685800"/>
          </a:xfrm>
          <a:prstGeom prst="straightConnector1">
            <a:avLst/>
          </a:prstGeom>
          <a:ln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flipH="1">
            <a:off x="7010400" y="6672889"/>
            <a:ext cx="2540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H="1">
            <a:off x="7620000" y="6689822"/>
            <a:ext cx="2540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>
            <a:off x="7628467" y="5987089"/>
            <a:ext cx="118533" cy="702733"/>
          </a:xfrm>
          <a:prstGeom prst="straightConnector1">
            <a:avLst/>
          </a:prstGeom>
          <a:ln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5" name="Rectangle 134"/>
          <p:cNvSpPr/>
          <p:nvPr/>
        </p:nvSpPr>
        <p:spPr>
          <a:xfrm>
            <a:off x="8576732" y="5834689"/>
            <a:ext cx="4064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</a:t>
            </a:r>
            <a:endParaRPr lang="en-US" sz="1600" dirty="0"/>
          </a:p>
        </p:txBody>
      </p:sp>
      <p:sp>
        <p:nvSpPr>
          <p:cNvPr id="143" name="Rectangle 142"/>
          <p:cNvSpPr/>
          <p:nvPr/>
        </p:nvSpPr>
        <p:spPr>
          <a:xfrm>
            <a:off x="5655731" y="5240872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7" name="Rectangle 146"/>
          <p:cNvSpPr/>
          <p:nvPr/>
        </p:nvSpPr>
        <p:spPr>
          <a:xfrm>
            <a:off x="4910663" y="5240878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149" name="Straight Arrow Connector 148"/>
          <p:cNvCxnSpPr>
            <a:endCxn id="113" idx="0"/>
          </p:cNvCxnSpPr>
          <p:nvPr/>
        </p:nvCxnSpPr>
        <p:spPr>
          <a:xfrm flipH="1">
            <a:off x="4821766" y="5393278"/>
            <a:ext cx="237069" cy="440833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>
            <a:off x="5808132" y="5393856"/>
            <a:ext cx="965201" cy="440254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7713132" y="2081391"/>
            <a:ext cx="1168405" cy="3693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ndale Mono" pitchFamily="49" charset="0"/>
              </a:rPr>
              <a:t>T0: CAS</a:t>
            </a:r>
            <a:endParaRPr lang="en-US" dirty="0">
              <a:solidFill>
                <a:schemeClr val="bg1">
                  <a:lumMod val="75000"/>
                </a:schemeClr>
              </a:solidFill>
              <a:latin typeface="Andale Mono" pitchFamily="49" charset="0"/>
            </a:endParaRPr>
          </a:p>
        </p:txBody>
      </p:sp>
      <p:cxnSp>
        <p:nvCxnSpPr>
          <p:cNvPr id="156" name="Straight Arrow Connector 155"/>
          <p:cNvCxnSpPr/>
          <p:nvPr/>
        </p:nvCxnSpPr>
        <p:spPr>
          <a:xfrm flipH="1">
            <a:off x="4364567" y="2509103"/>
            <a:ext cx="135474" cy="203706"/>
          </a:xfrm>
          <a:prstGeom prst="straightConnector1">
            <a:avLst/>
          </a:prstGeom>
          <a:ln w="31750" cmpd="sng">
            <a:solidFill>
              <a:schemeClr val="bg1">
                <a:lumMod val="8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 flipH="1">
            <a:off x="8026396" y="2520792"/>
            <a:ext cx="135474" cy="203706"/>
          </a:xfrm>
          <a:prstGeom prst="straightConnector1">
            <a:avLst/>
          </a:prstGeom>
          <a:ln w="31750" cmpd="sng">
            <a:solidFill>
              <a:schemeClr val="bg1">
                <a:lumMod val="8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1058333" y="1866896"/>
            <a:ext cx="304800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550333" y="2705096"/>
            <a:ext cx="304800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855133" y="2705096"/>
            <a:ext cx="304800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1159933" y="2705095"/>
            <a:ext cx="414866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0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1574799" y="2705095"/>
            <a:ext cx="389466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0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152400" y="2705096"/>
            <a:ext cx="397933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T0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24" name="Straight Arrow Connector 123"/>
          <p:cNvCxnSpPr>
            <a:endCxn id="110" idx="0"/>
          </p:cNvCxnSpPr>
          <p:nvPr/>
        </p:nvCxnSpPr>
        <p:spPr>
          <a:xfrm flipH="1">
            <a:off x="1007533" y="2019296"/>
            <a:ext cx="203200" cy="68580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flipH="1">
            <a:off x="499533" y="2857496"/>
            <a:ext cx="203200" cy="68580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H="1">
            <a:off x="389466" y="3543296"/>
            <a:ext cx="254000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 flipH="1">
            <a:off x="999066" y="3560229"/>
            <a:ext cx="254000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>
            <a:off x="1007533" y="2857496"/>
            <a:ext cx="118533" cy="702733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0" name="Rectangle 139"/>
          <p:cNvSpPr/>
          <p:nvPr/>
        </p:nvSpPr>
        <p:spPr>
          <a:xfrm>
            <a:off x="1955798" y="2705096"/>
            <a:ext cx="406400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N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1405467" y="3208863"/>
            <a:ext cx="1083735" cy="3693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ndale Mono" pitchFamily="49" charset="0"/>
              </a:rPr>
              <a:t>owned</a:t>
            </a:r>
            <a:endParaRPr lang="en-US" dirty="0">
              <a:solidFill>
                <a:schemeClr val="bg1">
                  <a:lumMod val="75000"/>
                </a:schemeClr>
              </a:solidFill>
              <a:latin typeface="Andale Mono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61251" y="6338695"/>
            <a:ext cx="1661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 = (50 + N) /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A928-C9C7-4F95-8B42-F83DB3E3BB5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3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Work-stealing tree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3674532" y="1866895"/>
            <a:ext cx="304800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166532" y="2705095"/>
            <a:ext cx="304800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471332" y="2705095"/>
            <a:ext cx="304800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776132" y="2705094"/>
            <a:ext cx="414866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0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190998" y="2705094"/>
            <a:ext cx="389466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50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743201" y="2705095"/>
            <a:ext cx="423332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T0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42" name="Straight Arrow Connector 41"/>
          <p:cNvCxnSpPr>
            <a:endCxn id="38" idx="0"/>
          </p:cNvCxnSpPr>
          <p:nvPr/>
        </p:nvCxnSpPr>
        <p:spPr>
          <a:xfrm flipH="1">
            <a:off x="3623732" y="2019295"/>
            <a:ext cx="203200" cy="68580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3115732" y="2857495"/>
            <a:ext cx="203200" cy="68580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3005665" y="3543295"/>
            <a:ext cx="254000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3615265" y="3560228"/>
            <a:ext cx="254000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623732" y="2857495"/>
            <a:ext cx="118533" cy="702733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4571997" y="2705095"/>
            <a:ext cx="406400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N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315200" y="1866897"/>
            <a:ext cx="304800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807200" y="2705097"/>
            <a:ext cx="304800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112000" y="2705097"/>
            <a:ext cx="304800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416800" y="2705096"/>
            <a:ext cx="414866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0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831666" y="2705096"/>
            <a:ext cx="389466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N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400800" y="2705097"/>
            <a:ext cx="406400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T0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54" name="Straight Arrow Connector 53"/>
          <p:cNvCxnSpPr>
            <a:endCxn id="50" idx="0"/>
          </p:cNvCxnSpPr>
          <p:nvPr/>
        </p:nvCxnSpPr>
        <p:spPr>
          <a:xfrm flipH="1">
            <a:off x="7264400" y="2019297"/>
            <a:ext cx="203200" cy="68580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6756400" y="2857497"/>
            <a:ext cx="203200" cy="68580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6646333" y="3543297"/>
            <a:ext cx="254000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7255933" y="3560230"/>
            <a:ext cx="254000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7264400" y="2857497"/>
            <a:ext cx="118533" cy="702733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8212665" y="2705097"/>
            <a:ext cx="406400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N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2446867" y="2857494"/>
            <a:ext cx="228600" cy="3"/>
          </a:xfrm>
          <a:prstGeom prst="straightConnector1">
            <a:avLst/>
          </a:prstGeom>
          <a:ln w="31750" cmpd="sng">
            <a:solidFill>
              <a:schemeClr val="bg1">
                <a:lumMod val="8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5105400" y="2857497"/>
            <a:ext cx="228600" cy="3"/>
          </a:xfrm>
          <a:prstGeom prst="straightConnector1">
            <a:avLst/>
          </a:prstGeom>
          <a:ln w="31750" cmpd="sng">
            <a:solidFill>
              <a:schemeClr val="bg1">
                <a:lumMod val="8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6091767" y="2857491"/>
            <a:ext cx="228600" cy="3"/>
          </a:xfrm>
          <a:prstGeom prst="straightConnector1">
            <a:avLst/>
          </a:prstGeom>
          <a:ln w="31750" cmpd="sng">
            <a:solidFill>
              <a:schemeClr val="bg1">
                <a:lumMod val="8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5562600" y="2640566"/>
            <a:ext cx="343364" cy="3693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…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030129" y="3208863"/>
            <a:ext cx="1083735" cy="3693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ndale Mono" pitchFamily="49" charset="0"/>
              </a:rPr>
              <a:t>owned</a:t>
            </a:r>
            <a:endParaRPr lang="en-US" dirty="0">
              <a:solidFill>
                <a:schemeClr val="bg1">
                  <a:lumMod val="75000"/>
                </a:schemeClr>
              </a:solidFill>
              <a:latin typeface="Andale Mono" pitchFamily="49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641166" y="3208863"/>
            <a:ext cx="1422409" cy="3693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ndale Mono" pitchFamily="49" charset="0"/>
              </a:rPr>
              <a:t>completed</a:t>
            </a:r>
            <a:endParaRPr lang="en-US" dirty="0">
              <a:solidFill>
                <a:schemeClr val="bg1">
                  <a:lumMod val="75000"/>
                </a:schemeClr>
              </a:solidFill>
              <a:latin typeface="Andale Mono" pitchFamily="49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126063" y="4402670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8" name="Rectangle 77"/>
          <p:cNvSpPr/>
          <p:nvPr/>
        </p:nvSpPr>
        <p:spPr>
          <a:xfrm>
            <a:off x="618063" y="5240870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9" name="Rectangle 78"/>
          <p:cNvSpPr/>
          <p:nvPr/>
        </p:nvSpPr>
        <p:spPr>
          <a:xfrm>
            <a:off x="922863" y="5240870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0" name="Rectangle 79"/>
          <p:cNvSpPr/>
          <p:nvPr/>
        </p:nvSpPr>
        <p:spPr>
          <a:xfrm>
            <a:off x="1227663" y="5240869"/>
            <a:ext cx="414866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81" name="Rectangle 80"/>
          <p:cNvSpPr/>
          <p:nvPr/>
        </p:nvSpPr>
        <p:spPr>
          <a:xfrm>
            <a:off x="1642529" y="5240869"/>
            <a:ext cx="474132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-51</a:t>
            </a:r>
            <a:endParaRPr lang="en-US" sz="1600" dirty="0"/>
          </a:p>
        </p:txBody>
      </p:sp>
      <p:sp>
        <p:nvSpPr>
          <p:cNvPr id="82" name="Rectangle 81"/>
          <p:cNvSpPr/>
          <p:nvPr/>
        </p:nvSpPr>
        <p:spPr>
          <a:xfrm>
            <a:off x="194732" y="5240870"/>
            <a:ext cx="423332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T0</a:t>
            </a:r>
            <a:endParaRPr lang="en-US" sz="1600" dirty="0"/>
          </a:p>
        </p:txBody>
      </p:sp>
      <p:cxnSp>
        <p:nvCxnSpPr>
          <p:cNvPr id="83" name="Straight Arrow Connector 82"/>
          <p:cNvCxnSpPr>
            <a:endCxn id="79" idx="0"/>
          </p:cNvCxnSpPr>
          <p:nvPr/>
        </p:nvCxnSpPr>
        <p:spPr>
          <a:xfrm flipH="1">
            <a:off x="1075263" y="4555070"/>
            <a:ext cx="203200" cy="685800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567263" y="5393270"/>
            <a:ext cx="203200" cy="685800"/>
          </a:xfrm>
          <a:prstGeom prst="straightConnector1">
            <a:avLst/>
          </a:prstGeom>
          <a:ln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>
            <a:off x="457196" y="6079070"/>
            <a:ext cx="2540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>
            <a:off x="1066796" y="6096003"/>
            <a:ext cx="2540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1075263" y="5393270"/>
            <a:ext cx="118533" cy="702733"/>
          </a:xfrm>
          <a:prstGeom prst="straightConnector1">
            <a:avLst/>
          </a:prstGeom>
          <a:ln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2116661" y="5240872"/>
            <a:ext cx="4064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</a:t>
            </a:r>
            <a:endParaRPr lang="en-US" sz="1600" dirty="0"/>
          </a:p>
        </p:txBody>
      </p:sp>
      <p:sp>
        <p:nvSpPr>
          <p:cNvPr id="89" name="TextBox 88"/>
          <p:cNvSpPr txBox="1"/>
          <p:nvPr/>
        </p:nvSpPr>
        <p:spPr>
          <a:xfrm>
            <a:off x="4013194" y="2128199"/>
            <a:ext cx="1168405" cy="3693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ndale Mono" pitchFamily="49" charset="0"/>
              </a:rPr>
              <a:t>T0: CAS</a:t>
            </a:r>
            <a:endParaRPr lang="en-US" dirty="0">
              <a:solidFill>
                <a:schemeClr val="bg1">
                  <a:lumMod val="75000"/>
                </a:schemeClr>
              </a:solidFill>
              <a:latin typeface="Andale Mono" pitchFamily="49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439326" y="5736170"/>
            <a:ext cx="1083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ndale Mono" pitchFamily="49" charset="0"/>
              </a:rPr>
              <a:t>stolen</a:t>
            </a:r>
            <a:endParaRPr lang="en-US" dirty="0">
              <a:latin typeface="Andale Mono" pitchFamily="49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5058834" y="4684248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8" name="Rectangle 97"/>
          <p:cNvSpPr/>
          <p:nvPr/>
        </p:nvSpPr>
        <p:spPr>
          <a:xfrm>
            <a:off x="5363634" y="4684248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9" name="Rectangle 98"/>
          <p:cNvSpPr/>
          <p:nvPr/>
        </p:nvSpPr>
        <p:spPr>
          <a:xfrm>
            <a:off x="5668434" y="4684247"/>
            <a:ext cx="414866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100" name="Rectangle 99"/>
          <p:cNvSpPr/>
          <p:nvPr/>
        </p:nvSpPr>
        <p:spPr>
          <a:xfrm>
            <a:off x="6083300" y="4684247"/>
            <a:ext cx="461436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-51</a:t>
            </a:r>
            <a:endParaRPr lang="en-US" sz="1600" dirty="0"/>
          </a:p>
        </p:txBody>
      </p:sp>
      <p:sp>
        <p:nvSpPr>
          <p:cNvPr id="101" name="Rectangle 100"/>
          <p:cNvSpPr/>
          <p:nvPr/>
        </p:nvSpPr>
        <p:spPr>
          <a:xfrm>
            <a:off x="4635503" y="4684248"/>
            <a:ext cx="423332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T0</a:t>
            </a:r>
            <a:endParaRPr lang="en-US" sz="1600" dirty="0"/>
          </a:p>
        </p:txBody>
      </p:sp>
      <p:cxnSp>
        <p:nvCxnSpPr>
          <p:cNvPr id="103" name="Straight Arrow Connector 102"/>
          <p:cNvCxnSpPr>
            <a:endCxn id="147" idx="0"/>
          </p:cNvCxnSpPr>
          <p:nvPr/>
        </p:nvCxnSpPr>
        <p:spPr>
          <a:xfrm flipH="1">
            <a:off x="5063063" y="4836648"/>
            <a:ext cx="148172" cy="404230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endCxn id="143" idx="0"/>
          </p:cNvCxnSpPr>
          <p:nvPr/>
        </p:nvCxnSpPr>
        <p:spPr>
          <a:xfrm>
            <a:off x="5516034" y="4836648"/>
            <a:ext cx="292097" cy="404224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6544736" y="4684248"/>
            <a:ext cx="4064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</a:t>
            </a:r>
            <a:endParaRPr lang="en-US" sz="1600" dirty="0"/>
          </a:p>
        </p:txBody>
      </p:sp>
      <p:sp>
        <p:nvSpPr>
          <p:cNvPr id="108" name="TextBox 107"/>
          <p:cNvSpPr txBox="1"/>
          <p:nvPr/>
        </p:nvSpPr>
        <p:spPr>
          <a:xfrm>
            <a:off x="6159498" y="5082636"/>
            <a:ext cx="1350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ndale Mono" pitchFamily="49" charset="0"/>
              </a:rPr>
              <a:t>expanded</a:t>
            </a:r>
            <a:endParaRPr lang="en-US" dirty="0">
              <a:latin typeface="Andale Mono" pitchFamily="49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4364566" y="5834111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3" name="Rectangle 112"/>
          <p:cNvSpPr/>
          <p:nvPr/>
        </p:nvSpPr>
        <p:spPr>
          <a:xfrm>
            <a:off x="4669366" y="5834111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4" name="Rectangle 113"/>
          <p:cNvSpPr/>
          <p:nvPr/>
        </p:nvSpPr>
        <p:spPr>
          <a:xfrm>
            <a:off x="4974166" y="5834110"/>
            <a:ext cx="414866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50</a:t>
            </a:r>
            <a:endParaRPr lang="en-US" sz="1600" dirty="0"/>
          </a:p>
        </p:txBody>
      </p:sp>
      <p:sp>
        <p:nvSpPr>
          <p:cNvPr id="115" name="Rectangle 114"/>
          <p:cNvSpPr/>
          <p:nvPr/>
        </p:nvSpPr>
        <p:spPr>
          <a:xfrm>
            <a:off x="5389032" y="5834110"/>
            <a:ext cx="389466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50</a:t>
            </a:r>
            <a:endParaRPr lang="en-US" sz="1600" dirty="0"/>
          </a:p>
        </p:txBody>
      </p:sp>
      <p:sp>
        <p:nvSpPr>
          <p:cNvPr id="116" name="Rectangle 115"/>
          <p:cNvSpPr/>
          <p:nvPr/>
        </p:nvSpPr>
        <p:spPr>
          <a:xfrm>
            <a:off x="3941235" y="5834111"/>
            <a:ext cx="423332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T0</a:t>
            </a:r>
            <a:endParaRPr lang="en-US" sz="1600" dirty="0"/>
          </a:p>
        </p:txBody>
      </p:sp>
      <p:cxnSp>
        <p:nvCxnSpPr>
          <p:cNvPr id="117" name="Straight Arrow Connector 116"/>
          <p:cNvCxnSpPr/>
          <p:nvPr/>
        </p:nvCxnSpPr>
        <p:spPr>
          <a:xfrm flipH="1">
            <a:off x="4313766" y="5986511"/>
            <a:ext cx="203200" cy="685800"/>
          </a:xfrm>
          <a:prstGeom prst="straightConnector1">
            <a:avLst/>
          </a:prstGeom>
          <a:ln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flipH="1">
            <a:off x="4203699" y="6672311"/>
            <a:ext cx="2540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flipH="1">
            <a:off x="4813299" y="6689244"/>
            <a:ext cx="2540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4821766" y="5986511"/>
            <a:ext cx="118533" cy="702733"/>
          </a:xfrm>
          <a:prstGeom prst="straightConnector1">
            <a:avLst/>
          </a:prstGeom>
          <a:ln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1" name="Rectangle 120"/>
          <p:cNvSpPr/>
          <p:nvPr/>
        </p:nvSpPr>
        <p:spPr>
          <a:xfrm>
            <a:off x="5770031" y="5834111"/>
            <a:ext cx="4064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</a:t>
            </a:r>
            <a:endParaRPr lang="en-US" sz="1600" dirty="0"/>
          </a:p>
        </p:txBody>
      </p:sp>
      <p:sp>
        <p:nvSpPr>
          <p:cNvPr id="126" name="Rectangle 125"/>
          <p:cNvSpPr/>
          <p:nvPr/>
        </p:nvSpPr>
        <p:spPr>
          <a:xfrm>
            <a:off x="7171267" y="5834689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7" name="Rectangle 126"/>
          <p:cNvSpPr/>
          <p:nvPr/>
        </p:nvSpPr>
        <p:spPr>
          <a:xfrm>
            <a:off x="7476067" y="5834689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8" name="Rectangle 127"/>
          <p:cNvSpPr/>
          <p:nvPr/>
        </p:nvSpPr>
        <p:spPr>
          <a:xfrm>
            <a:off x="7780867" y="5834688"/>
            <a:ext cx="414866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</a:t>
            </a:r>
            <a:endParaRPr lang="en-US" sz="1600" dirty="0"/>
          </a:p>
        </p:txBody>
      </p:sp>
      <p:sp>
        <p:nvSpPr>
          <p:cNvPr id="129" name="Rectangle 128"/>
          <p:cNvSpPr/>
          <p:nvPr/>
        </p:nvSpPr>
        <p:spPr>
          <a:xfrm>
            <a:off x="8195733" y="5834688"/>
            <a:ext cx="389466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</a:t>
            </a:r>
            <a:endParaRPr lang="en-US" sz="1600" dirty="0"/>
          </a:p>
        </p:txBody>
      </p:sp>
      <p:sp>
        <p:nvSpPr>
          <p:cNvPr id="130" name="Rectangle 129"/>
          <p:cNvSpPr/>
          <p:nvPr/>
        </p:nvSpPr>
        <p:spPr>
          <a:xfrm>
            <a:off x="6747936" y="5834689"/>
            <a:ext cx="423332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T1</a:t>
            </a:r>
            <a:endParaRPr lang="en-US" sz="1600" dirty="0"/>
          </a:p>
        </p:txBody>
      </p:sp>
      <p:cxnSp>
        <p:nvCxnSpPr>
          <p:cNvPr id="131" name="Straight Arrow Connector 130"/>
          <p:cNvCxnSpPr/>
          <p:nvPr/>
        </p:nvCxnSpPr>
        <p:spPr>
          <a:xfrm flipH="1">
            <a:off x="7120467" y="5987089"/>
            <a:ext cx="203200" cy="685800"/>
          </a:xfrm>
          <a:prstGeom prst="straightConnector1">
            <a:avLst/>
          </a:prstGeom>
          <a:ln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flipH="1">
            <a:off x="7010400" y="6672889"/>
            <a:ext cx="2540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H="1">
            <a:off x="7620000" y="6689822"/>
            <a:ext cx="2540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>
            <a:off x="7628467" y="5987089"/>
            <a:ext cx="118533" cy="702733"/>
          </a:xfrm>
          <a:prstGeom prst="straightConnector1">
            <a:avLst/>
          </a:prstGeom>
          <a:ln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5" name="Rectangle 134"/>
          <p:cNvSpPr/>
          <p:nvPr/>
        </p:nvSpPr>
        <p:spPr>
          <a:xfrm>
            <a:off x="8576732" y="5834689"/>
            <a:ext cx="4064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</a:t>
            </a:r>
            <a:endParaRPr lang="en-US" sz="1600" dirty="0"/>
          </a:p>
        </p:txBody>
      </p:sp>
      <p:sp>
        <p:nvSpPr>
          <p:cNvPr id="143" name="Rectangle 142"/>
          <p:cNvSpPr/>
          <p:nvPr/>
        </p:nvSpPr>
        <p:spPr>
          <a:xfrm>
            <a:off x="5655731" y="5240872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7" name="Rectangle 146"/>
          <p:cNvSpPr/>
          <p:nvPr/>
        </p:nvSpPr>
        <p:spPr>
          <a:xfrm>
            <a:off x="4910663" y="5240878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149" name="Straight Arrow Connector 148"/>
          <p:cNvCxnSpPr>
            <a:endCxn id="113" idx="0"/>
          </p:cNvCxnSpPr>
          <p:nvPr/>
        </p:nvCxnSpPr>
        <p:spPr>
          <a:xfrm flipH="1">
            <a:off x="4821766" y="5393278"/>
            <a:ext cx="237069" cy="440833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>
            <a:off x="5808132" y="5393856"/>
            <a:ext cx="965201" cy="440254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7713132" y="2081391"/>
            <a:ext cx="1168405" cy="3693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ndale Mono" pitchFamily="49" charset="0"/>
              </a:rPr>
              <a:t>T0: CAS</a:t>
            </a:r>
            <a:endParaRPr lang="en-US" dirty="0">
              <a:solidFill>
                <a:schemeClr val="bg1">
                  <a:lumMod val="75000"/>
                </a:schemeClr>
              </a:solidFill>
              <a:latin typeface="Andale Mono" pitchFamily="49" charset="0"/>
            </a:endParaRPr>
          </a:p>
        </p:txBody>
      </p:sp>
      <p:cxnSp>
        <p:nvCxnSpPr>
          <p:cNvPr id="156" name="Straight Arrow Connector 155"/>
          <p:cNvCxnSpPr/>
          <p:nvPr/>
        </p:nvCxnSpPr>
        <p:spPr>
          <a:xfrm flipH="1">
            <a:off x="4364567" y="2509103"/>
            <a:ext cx="135474" cy="203706"/>
          </a:xfrm>
          <a:prstGeom prst="straightConnector1">
            <a:avLst/>
          </a:prstGeom>
          <a:ln w="31750" cmpd="sng">
            <a:solidFill>
              <a:schemeClr val="bg1">
                <a:lumMod val="8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 flipH="1">
            <a:off x="8026396" y="2520792"/>
            <a:ext cx="135474" cy="203706"/>
          </a:xfrm>
          <a:prstGeom prst="straightConnector1">
            <a:avLst/>
          </a:prstGeom>
          <a:ln w="31750" cmpd="sng">
            <a:solidFill>
              <a:schemeClr val="bg1">
                <a:lumMod val="8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1058333" y="1866896"/>
            <a:ext cx="304800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550333" y="2705096"/>
            <a:ext cx="304800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855133" y="2705096"/>
            <a:ext cx="304800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1159933" y="2705095"/>
            <a:ext cx="414866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0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1574799" y="2705095"/>
            <a:ext cx="389466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0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152400" y="2705096"/>
            <a:ext cx="397933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T0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24" name="Straight Arrow Connector 123"/>
          <p:cNvCxnSpPr>
            <a:endCxn id="110" idx="0"/>
          </p:cNvCxnSpPr>
          <p:nvPr/>
        </p:nvCxnSpPr>
        <p:spPr>
          <a:xfrm flipH="1">
            <a:off x="1007533" y="2019296"/>
            <a:ext cx="203200" cy="68580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flipH="1">
            <a:off x="499533" y="2857496"/>
            <a:ext cx="203200" cy="68580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H="1">
            <a:off x="389466" y="3543296"/>
            <a:ext cx="254000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 flipH="1">
            <a:off x="999066" y="3560229"/>
            <a:ext cx="254000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>
            <a:off x="1007533" y="2857496"/>
            <a:ext cx="118533" cy="702733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0" name="Rectangle 139"/>
          <p:cNvSpPr/>
          <p:nvPr/>
        </p:nvSpPr>
        <p:spPr>
          <a:xfrm>
            <a:off x="1955798" y="2705096"/>
            <a:ext cx="406400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N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1405467" y="3208863"/>
            <a:ext cx="1083735" cy="3693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ndale Mono" pitchFamily="49" charset="0"/>
              </a:rPr>
              <a:t>owned</a:t>
            </a:r>
            <a:endParaRPr lang="en-US" dirty="0">
              <a:solidFill>
                <a:schemeClr val="bg1">
                  <a:lumMod val="75000"/>
                </a:schemeClr>
              </a:solidFill>
              <a:latin typeface="Andale Mono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61251" y="6338695"/>
            <a:ext cx="1661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 = (50 + N) / 2</a:t>
            </a:r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1929864" y="4218004"/>
            <a:ext cx="2065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ndale Mono" pitchFamily="49" charset="0"/>
              </a:rPr>
              <a:t>T0 or T1: CAS</a:t>
            </a:r>
            <a:endParaRPr lang="en-US" dirty="0">
              <a:solidFill>
                <a:srgbClr val="C00000"/>
              </a:solidFill>
              <a:latin typeface="Andale Mono" pitchFamily="49" charset="0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H="1">
            <a:off x="1430863" y="4402670"/>
            <a:ext cx="436038" cy="57173"/>
          </a:xfrm>
          <a:prstGeom prst="straightConnector1">
            <a:avLst/>
          </a:prstGeom>
          <a:ln w="31750" cmpd="sng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A928-C9C7-4F95-8B42-F83DB3E3BB5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6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Work-stealing tree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3674532" y="1866895"/>
            <a:ext cx="304800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166532" y="2705095"/>
            <a:ext cx="304800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471332" y="2705095"/>
            <a:ext cx="304800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776132" y="2705094"/>
            <a:ext cx="414866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0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190998" y="2705094"/>
            <a:ext cx="389466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50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743201" y="2705095"/>
            <a:ext cx="423332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T0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42" name="Straight Arrow Connector 41"/>
          <p:cNvCxnSpPr>
            <a:endCxn id="38" idx="0"/>
          </p:cNvCxnSpPr>
          <p:nvPr/>
        </p:nvCxnSpPr>
        <p:spPr>
          <a:xfrm flipH="1">
            <a:off x="3623732" y="2019295"/>
            <a:ext cx="203200" cy="68580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3115732" y="2857495"/>
            <a:ext cx="203200" cy="68580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3005665" y="3543295"/>
            <a:ext cx="254000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3615265" y="3560228"/>
            <a:ext cx="254000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623732" y="2857495"/>
            <a:ext cx="118533" cy="702733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4571997" y="2705095"/>
            <a:ext cx="406400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N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315200" y="1866897"/>
            <a:ext cx="304800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807200" y="2705097"/>
            <a:ext cx="304800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112000" y="2705097"/>
            <a:ext cx="304800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416800" y="2705096"/>
            <a:ext cx="414866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0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831666" y="2705096"/>
            <a:ext cx="389466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N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400800" y="2705097"/>
            <a:ext cx="406400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T0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54" name="Straight Arrow Connector 53"/>
          <p:cNvCxnSpPr>
            <a:endCxn id="50" idx="0"/>
          </p:cNvCxnSpPr>
          <p:nvPr/>
        </p:nvCxnSpPr>
        <p:spPr>
          <a:xfrm flipH="1">
            <a:off x="7264400" y="2019297"/>
            <a:ext cx="203200" cy="68580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6756400" y="2857497"/>
            <a:ext cx="203200" cy="68580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6646333" y="3543297"/>
            <a:ext cx="254000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7255933" y="3560230"/>
            <a:ext cx="254000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7264400" y="2857497"/>
            <a:ext cx="118533" cy="702733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8212665" y="2705097"/>
            <a:ext cx="406400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N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2446867" y="2857494"/>
            <a:ext cx="228600" cy="3"/>
          </a:xfrm>
          <a:prstGeom prst="straightConnector1">
            <a:avLst/>
          </a:prstGeom>
          <a:ln w="31750" cmpd="sng">
            <a:solidFill>
              <a:schemeClr val="bg1">
                <a:lumMod val="8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5105400" y="2857497"/>
            <a:ext cx="228600" cy="3"/>
          </a:xfrm>
          <a:prstGeom prst="straightConnector1">
            <a:avLst/>
          </a:prstGeom>
          <a:ln w="31750" cmpd="sng">
            <a:solidFill>
              <a:schemeClr val="bg1">
                <a:lumMod val="8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6091767" y="2857491"/>
            <a:ext cx="228600" cy="3"/>
          </a:xfrm>
          <a:prstGeom prst="straightConnector1">
            <a:avLst/>
          </a:prstGeom>
          <a:ln w="31750" cmpd="sng">
            <a:solidFill>
              <a:schemeClr val="bg1">
                <a:lumMod val="8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5562600" y="2640566"/>
            <a:ext cx="343364" cy="3693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…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030129" y="3208863"/>
            <a:ext cx="1083735" cy="3693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ndale Mono" pitchFamily="49" charset="0"/>
              </a:rPr>
              <a:t>owned</a:t>
            </a:r>
            <a:endParaRPr lang="en-US" dirty="0">
              <a:solidFill>
                <a:schemeClr val="bg1">
                  <a:lumMod val="75000"/>
                </a:schemeClr>
              </a:solidFill>
              <a:latin typeface="Andale Mono" pitchFamily="49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641166" y="3208863"/>
            <a:ext cx="1422409" cy="3693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ndale Mono" pitchFamily="49" charset="0"/>
              </a:rPr>
              <a:t>completed</a:t>
            </a:r>
            <a:endParaRPr lang="en-US" dirty="0">
              <a:solidFill>
                <a:schemeClr val="bg1">
                  <a:lumMod val="75000"/>
                </a:schemeClr>
              </a:solidFill>
              <a:latin typeface="Andale Mono" pitchFamily="49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126063" y="4402670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8" name="Rectangle 77"/>
          <p:cNvSpPr/>
          <p:nvPr/>
        </p:nvSpPr>
        <p:spPr>
          <a:xfrm>
            <a:off x="618063" y="5240870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9" name="Rectangle 78"/>
          <p:cNvSpPr/>
          <p:nvPr/>
        </p:nvSpPr>
        <p:spPr>
          <a:xfrm>
            <a:off x="922863" y="5240870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0" name="Rectangle 79"/>
          <p:cNvSpPr/>
          <p:nvPr/>
        </p:nvSpPr>
        <p:spPr>
          <a:xfrm>
            <a:off x="1227663" y="5240869"/>
            <a:ext cx="414866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81" name="Rectangle 80"/>
          <p:cNvSpPr/>
          <p:nvPr/>
        </p:nvSpPr>
        <p:spPr>
          <a:xfrm>
            <a:off x="1642529" y="5240869"/>
            <a:ext cx="474132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-51</a:t>
            </a:r>
            <a:endParaRPr lang="en-US" sz="1600" dirty="0"/>
          </a:p>
        </p:txBody>
      </p:sp>
      <p:sp>
        <p:nvSpPr>
          <p:cNvPr id="82" name="Rectangle 81"/>
          <p:cNvSpPr/>
          <p:nvPr/>
        </p:nvSpPr>
        <p:spPr>
          <a:xfrm>
            <a:off x="194732" y="5240870"/>
            <a:ext cx="423332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T0</a:t>
            </a:r>
            <a:endParaRPr lang="en-US" sz="1600" dirty="0"/>
          </a:p>
        </p:txBody>
      </p:sp>
      <p:cxnSp>
        <p:nvCxnSpPr>
          <p:cNvPr id="83" name="Straight Arrow Connector 82"/>
          <p:cNvCxnSpPr>
            <a:endCxn id="101" idx="1"/>
          </p:cNvCxnSpPr>
          <p:nvPr/>
        </p:nvCxnSpPr>
        <p:spPr>
          <a:xfrm>
            <a:off x="1278463" y="4555070"/>
            <a:ext cx="3357040" cy="281579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567263" y="5393270"/>
            <a:ext cx="203200" cy="685800"/>
          </a:xfrm>
          <a:prstGeom prst="straightConnector1">
            <a:avLst/>
          </a:prstGeom>
          <a:ln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>
            <a:off x="457196" y="6079070"/>
            <a:ext cx="2540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>
            <a:off x="1066796" y="6096003"/>
            <a:ext cx="2540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1075263" y="5393270"/>
            <a:ext cx="118533" cy="702733"/>
          </a:xfrm>
          <a:prstGeom prst="straightConnector1">
            <a:avLst/>
          </a:prstGeom>
          <a:ln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2116661" y="5240872"/>
            <a:ext cx="4064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</a:t>
            </a:r>
            <a:endParaRPr lang="en-US" sz="1600" dirty="0"/>
          </a:p>
        </p:txBody>
      </p:sp>
      <p:sp>
        <p:nvSpPr>
          <p:cNvPr id="89" name="TextBox 88"/>
          <p:cNvSpPr txBox="1"/>
          <p:nvPr/>
        </p:nvSpPr>
        <p:spPr>
          <a:xfrm>
            <a:off x="4013194" y="2128199"/>
            <a:ext cx="1168405" cy="3693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ndale Mono" pitchFamily="49" charset="0"/>
              </a:rPr>
              <a:t>T0: CAS</a:t>
            </a:r>
            <a:endParaRPr lang="en-US" dirty="0">
              <a:solidFill>
                <a:schemeClr val="bg1">
                  <a:lumMod val="75000"/>
                </a:schemeClr>
              </a:solidFill>
              <a:latin typeface="Andale Mono" pitchFamily="49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439326" y="5736170"/>
            <a:ext cx="1083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ndale Mono" pitchFamily="49" charset="0"/>
              </a:rPr>
              <a:t>stolen</a:t>
            </a:r>
            <a:endParaRPr lang="en-US" dirty="0">
              <a:latin typeface="Andale Mono" pitchFamily="49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5058834" y="4684248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8" name="Rectangle 97"/>
          <p:cNvSpPr/>
          <p:nvPr/>
        </p:nvSpPr>
        <p:spPr>
          <a:xfrm>
            <a:off x="5363634" y="4684248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9" name="Rectangle 98"/>
          <p:cNvSpPr/>
          <p:nvPr/>
        </p:nvSpPr>
        <p:spPr>
          <a:xfrm>
            <a:off x="5668434" y="4684247"/>
            <a:ext cx="414866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100" name="Rectangle 99"/>
          <p:cNvSpPr/>
          <p:nvPr/>
        </p:nvSpPr>
        <p:spPr>
          <a:xfrm>
            <a:off x="6083300" y="4684247"/>
            <a:ext cx="461436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-51</a:t>
            </a:r>
            <a:endParaRPr lang="en-US" sz="1600" dirty="0"/>
          </a:p>
        </p:txBody>
      </p:sp>
      <p:sp>
        <p:nvSpPr>
          <p:cNvPr id="101" name="Rectangle 100"/>
          <p:cNvSpPr/>
          <p:nvPr/>
        </p:nvSpPr>
        <p:spPr>
          <a:xfrm>
            <a:off x="4635503" y="4684248"/>
            <a:ext cx="423332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T0</a:t>
            </a:r>
            <a:endParaRPr lang="en-US" sz="1600" dirty="0"/>
          </a:p>
        </p:txBody>
      </p:sp>
      <p:cxnSp>
        <p:nvCxnSpPr>
          <p:cNvPr id="103" name="Straight Arrow Connector 102"/>
          <p:cNvCxnSpPr>
            <a:endCxn id="147" idx="0"/>
          </p:cNvCxnSpPr>
          <p:nvPr/>
        </p:nvCxnSpPr>
        <p:spPr>
          <a:xfrm flipH="1">
            <a:off x="5063063" y="4836648"/>
            <a:ext cx="148172" cy="404230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endCxn id="143" idx="0"/>
          </p:cNvCxnSpPr>
          <p:nvPr/>
        </p:nvCxnSpPr>
        <p:spPr>
          <a:xfrm>
            <a:off x="5516034" y="4836648"/>
            <a:ext cx="292097" cy="404224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6544736" y="4684248"/>
            <a:ext cx="4064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</a:t>
            </a:r>
            <a:endParaRPr lang="en-US" sz="1600" dirty="0"/>
          </a:p>
        </p:txBody>
      </p:sp>
      <p:sp>
        <p:nvSpPr>
          <p:cNvPr id="108" name="TextBox 107"/>
          <p:cNvSpPr txBox="1"/>
          <p:nvPr/>
        </p:nvSpPr>
        <p:spPr>
          <a:xfrm>
            <a:off x="6159498" y="5082636"/>
            <a:ext cx="1350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ndale Mono" pitchFamily="49" charset="0"/>
              </a:rPr>
              <a:t>expanded</a:t>
            </a:r>
            <a:endParaRPr lang="en-US" dirty="0">
              <a:latin typeface="Andale Mono" pitchFamily="49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4364566" y="5834111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3" name="Rectangle 112"/>
          <p:cNvSpPr/>
          <p:nvPr/>
        </p:nvSpPr>
        <p:spPr>
          <a:xfrm>
            <a:off x="4669366" y="5834111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4" name="Rectangle 113"/>
          <p:cNvSpPr/>
          <p:nvPr/>
        </p:nvSpPr>
        <p:spPr>
          <a:xfrm>
            <a:off x="4974166" y="5834110"/>
            <a:ext cx="414866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50</a:t>
            </a:r>
            <a:endParaRPr lang="en-US" sz="1600" dirty="0"/>
          </a:p>
        </p:txBody>
      </p:sp>
      <p:sp>
        <p:nvSpPr>
          <p:cNvPr id="115" name="Rectangle 114"/>
          <p:cNvSpPr/>
          <p:nvPr/>
        </p:nvSpPr>
        <p:spPr>
          <a:xfrm>
            <a:off x="5389032" y="5834110"/>
            <a:ext cx="389466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50</a:t>
            </a:r>
            <a:endParaRPr lang="en-US" sz="1600" dirty="0"/>
          </a:p>
        </p:txBody>
      </p:sp>
      <p:sp>
        <p:nvSpPr>
          <p:cNvPr id="116" name="Rectangle 115"/>
          <p:cNvSpPr/>
          <p:nvPr/>
        </p:nvSpPr>
        <p:spPr>
          <a:xfrm>
            <a:off x="3941235" y="5834111"/>
            <a:ext cx="423332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T0</a:t>
            </a:r>
            <a:endParaRPr lang="en-US" sz="1600" dirty="0"/>
          </a:p>
        </p:txBody>
      </p:sp>
      <p:cxnSp>
        <p:nvCxnSpPr>
          <p:cNvPr id="117" name="Straight Arrow Connector 116"/>
          <p:cNvCxnSpPr/>
          <p:nvPr/>
        </p:nvCxnSpPr>
        <p:spPr>
          <a:xfrm flipH="1">
            <a:off x="4313766" y="5986511"/>
            <a:ext cx="203200" cy="685800"/>
          </a:xfrm>
          <a:prstGeom prst="straightConnector1">
            <a:avLst/>
          </a:prstGeom>
          <a:ln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flipH="1">
            <a:off x="4203699" y="6672311"/>
            <a:ext cx="2540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flipH="1">
            <a:off x="4813299" y="6689244"/>
            <a:ext cx="2540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4821766" y="5986511"/>
            <a:ext cx="118533" cy="702733"/>
          </a:xfrm>
          <a:prstGeom prst="straightConnector1">
            <a:avLst/>
          </a:prstGeom>
          <a:ln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1" name="Rectangle 120"/>
          <p:cNvSpPr/>
          <p:nvPr/>
        </p:nvSpPr>
        <p:spPr>
          <a:xfrm>
            <a:off x="5770031" y="5834111"/>
            <a:ext cx="4064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</a:t>
            </a:r>
            <a:endParaRPr lang="en-US" sz="1600" dirty="0"/>
          </a:p>
        </p:txBody>
      </p:sp>
      <p:sp>
        <p:nvSpPr>
          <p:cNvPr id="126" name="Rectangle 125"/>
          <p:cNvSpPr/>
          <p:nvPr/>
        </p:nvSpPr>
        <p:spPr>
          <a:xfrm>
            <a:off x="7171267" y="5834689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7" name="Rectangle 126"/>
          <p:cNvSpPr/>
          <p:nvPr/>
        </p:nvSpPr>
        <p:spPr>
          <a:xfrm>
            <a:off x="7476067" y="5834689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8" name="Rectangle 127"/>
          <p:cNvSpPr/>
          <p:nvPr/>
        </p:nvSpPr>
        <p:spPr>
          <a:xfrm>
            <a:off x="7780867" y="5834688"/>
            <a:ext cx="414866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</a:t>
            </a:r>
            <a:endParaRPr lang="en-US" sz="1600" dirty="0"/>
          </a:p>
        </p:txBody>
      </p:sp>
      <p:sp>
        <p:nvSpPr>
          <p:cNvPr id="129" name="Rectangle 128"/>
          <p:cNvSpPr/>
          <p:nvPr/>
        </p:nvSpPr>
        <p:spPr>
          <a:xfrm>
            <a:off x="8195733" y="5834688"/>
            <a:ext cx="389466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</a:t>
            </a:r>
            <a:endParaRPr lang="en-US" sz="1600" dirty="0"/>
          </a:p>
        </p:txBody>
      </p:sp>
      <p:sp>
        <p:nvSpPr>
          <p:cNvPr id="130" name="Rectangle 129"/>
          <p:cNvSpPr/>
          <p:nvPr/>
        </p:nvSpPr>
        <p:spPr>
          <a:xfrm>
            <a:off x="6747936" y="5834689"/>
            <a:ext cx="423332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T1</a:t>
            </a:r>
            <a:endParaRPr lang="en-US" sz="1600" dirty="0"/>
          </a:p>
        </p:txBody>
      </p:sp>
      <p:cxnSp>
        <p:nvCxnSpPr>
          <p:cNvPr id="131" name="Straight Arrow Connector 130"/>
          <p:cNvCxnSpPr/>
          <p:nvPr/>
        </p:nvCxnSpPr>
        <p:spPr>
          <a:xfrm flipH="1">
            <a:off x="7120467" y="5987089"/>
            <a:ext cx="203200" cy="685800"/>
          </a:xfrm>
          <a:prstGeom prst="straightConnector1">
            <a:avLst/>
          </a:prstGeom>
          <a:ln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flipH="1">
            <a:off x="7010400" y="6672889"/>
            <a:ext cx="2540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H="1">
            <a:off x="7620000" y="6689822"/>
            <a:ext cx="2540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>
            <a:off x="7628467" y="5987089"/>
            <a:ext cx="118533" cy="702733"/>
          </a:xfrm>
          <a:prstGeom prst="straightConnector1">
            <a:avLst/>
          </a:prstGeom>
          <a:ln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5" name="Rectangle 134"/>
          <p:cNvSpPr/>
          <p:nvPr/>
        </p:nvSpPr>
        <p:spPr>
          <a:xfrm>
            <a:off x="8576732" y="5834689"/>
            <a:ext cx="4064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</a:t>
            </a:r>
            <a:endParaRPr lang="en-US" sz="1600" dirty="0"/>
          </a:p>
        </p:txBody>
      </p:sp>
      <p:sp>
        <p:nvSpPr>
          <p:cNvPr id="138" name="TextBox 137"/>
          <p:cNvSpPr txBox="1"/>
          <p:nvPr/>
        </p:nvSpPr>
        <p:spPr>
          <a:xfrm>
            <a:off x="1929864" y="4218004"/>
            <a:ext cx="2065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ndale Mono" pitchFamily="49" charset="0"/>
              </a:rPr>
              <a:t>T0 or T1: CAS</a:t>
            </a:r>
            <a:endParaRPr lang="en-US" dirty="0">
              <a:solidFill>
                <a:srgbClr val="C00000"/>
              </a:solidFill>
              <a:latin typeface="Andale Mono" pitchFamily="49" charset="0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5655731" y="5240872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7" name="Rectangle 146"/>
          <p:cNvSpPr/>
          <p:nvPr/>
        </p:nvSpPr>
        <p:spPr>
          <a:xfrm>
            <a:off x="4910663" y="5240878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149" name="Straight Arrow Connector 148"/>
          <p:cNvCxnSpPr>
            <a:endCxn id="113" idx="0"/>
          </p:cNvCxnSpPr>
          <p:nvPr/>
        </p:nvCxnSpPr>
        <p:spPr>
          <a:xfrm flipH="1">
            <a:off x="4821766" y="5393278"/>
            <a:ext cx="237069" cy="440833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>
            <a:off x="5808132" y="5393856"/>
            <a:ext cx="965201" cy="440254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7713132" y="2081391"/>
            <a:ext cx="1168405" cy="3693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ndale Mono" pitchFamily="49" charset="0"/>
              </a:rPr>
              <a:t>T0: CAS</a:t>
            </a:r>
            <a:endParaRPr lang="en-US" dirty="0">
              <a:solidFill>
                <a:schemeClr val="bg1">
                  <a:lumMod val="75000"/>
                </a:schemeClr>
              </a:solidFill>
              <a:latin typeface="Andale Mono" pitchFamily="49" charset="0"/>
            </a:endParaRPr>
          </a:p>
        </p:txBody>
      </p:sp>
      <p:cxnSp>
        <p:nvCxnSpPr>
          <p:cNvPr id="156" name="Straight Arrow Connector 155"/>
          <p:cNvCxnSpPr/>
          <p:nvPr/>
        </p:nvCxnSpPr>
        <p:spPr>
          <a:xfrm flipH="1">
            <a:off x="4364567" y="2509103"/>
            <a:ext cx="135474" cy="203706"/>
          </a:xfrm>
          <a:prstGeom prst="straightConnector1">
            <a:avLst/>
          </a:prstGeom>
          <a:ln w="31750" cmpd="sng">
            <a:solidFill>
              <a:schemeClr val="bg1">
                <a:lumMod val="8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 flipH="1">
            <a:off x="8026396" y="2520792"/>
            <a:ext cx="135474" cy="203706"/>
          </a:xfrm>
          <a:prstGeom prst="straightConnector1">
            <a:avLst/>
          </a:prstGeom>
          <a:ln w="31750" cmpd="sng">
            <a:solidFill>
              <a:schemeClr val="bg1">
                <a:lumMod val="8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/>
          <p:nvPr/>
        </p:nvCxnSpPr>
        <p:spPr>
          <a:xfrm flipH="1">
            <a:off x="1430863" y="4402670"/>
            <a:ext cx="436038" cy="57173"/>
          </a:xfrm>
          <a:prstGeom prst="straightConnector1">
            <a:avLst/>
          </a:prstGeom>
          <a:ln w="31750" cmpd="sng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1058333" y="1866896"/>
            <a:ext cx="304800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550333" y="2705096"/>
            <a:ext cx="304800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855133" y="2705096"/>
            <a:ext cx="304800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1159933" y="2705095"/>
            <a:ext cx="414866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0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1574799" y="2705095"/>
            <a:ext cx="389466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0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152400" y="2705096"/>
            <a:ext cx="397933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T0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24" name="Straight Arrow Connector 123"/>
          <p:cNvCxnSpPr>
            <a:endCxn id="110" idx="0"/>
          </p:cNvCxnSpPr>
          <p:nvPr/>
        </p:nvCxnSpPr>
        <p:spPr>
          <a:xfrm flipH="1">
            <a:off x="1007533" y="2019296"/>
            <a:ext cx="203200" cy="68580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flipH="1">
            <a:off x="499533" y="2857496"/>
            <a:ext cx="203200" cy="68580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H="1">
            <a:off x="389466" y="3543296"/>
            <a:ext cx="254000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 flipH="1">
            <a:off x="999066" y="3560229"/>
            <a:ext cx="254000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>
            <a:off x="1007533" y="2857496"/>
            <a:ext cx="118533" cy="702733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0" name="Rectangle 139"/>
          <p:cNvSpPr/>
          <p:nvPr/>
        </p:nvSpPr>
        <p:spPr>
          <a:xfrm>
            <a:off x="1955798" y="2705096"/>
            <a:ext cx="406400" cy="3048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N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1405467" y="3208863"/>
            <a:ext cx="1083735" cy="3693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ndale Mono" pitchFamily="49" charset="0"/>
              </a:rPr>
              <a:t>owned</a:t>
            </a:r>
            <a:endParaRPr lang="en-US" dirty="0">
              <a:solidFill>
                <a:schemeClr val="bg1">
                  <a:lumMod val="75000"/>
                </a:schemeClr>
              </a:solidFill>
              <a:latin typeface="Andale Mono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61251" y="6338695"/>
            <a:ext cx="1661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 = (50 + N) /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A928-C9C7-4F95-8B42-F83DB3E3BB5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7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Work-stealing tree - contention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506" y="1724430"/>
            <a:ext cx="3108694" cy="3784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909" y="1701107"/>
            <a:ext cx="3056891" cy="3743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600200"/>
            <a:ext cx="3120326" cy="393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A928-C9C7-4F95-8B42-F83DB3E3BB5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4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Work-stealing tree scheduling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2292529"/>
            <a:ext cx="6872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>
                <a:latin typeface="Andale Mono" pitchFamily="49" charset="0"/>
              </a:rPr>
              <a:t>find either a non-expanded, non-completed node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10561" y="3598916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8" name="Rectangle 17"/>
          <p:cNvSpPr/>
          <p:nvPr/>
        </p:nvSpPr>
        <p:spPr>
          <a:xfrm>
            <a:off x="3602561" y="4227046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Rectangle 18"/>
          <p:cNvSpPr/>
          <p:nvPr/>
        </p:nvSpPr>
        <p:spPr>
          <a:xfrm>
            <a:off x="3907361" y="4227046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0" name="Rectangle 19"/>
          <p:cNvSpPr/>
          <p:nvPr/>
        </p:nvSpPr>
        <p:spPr>
          <a:xfrm>
            <a:off x="4212161" y="4227045"/>
            <a:ext cx="414866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21" name="Rectangle 20"/>
          <p:cNvSpPr/>
          <p:nvPr/>
        </p:nvSpPr>
        <p:spPr>
          <a:xfrm>
            <a:off x="4627026" y="4227045"/>
            <a:ext cx="478373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-51</a:t>
            </a:r>
            <a:endParaRPr lang="en-US" sz="1600" dirty="0"/>
          </a:p>
        </p:txBody>
      </p:sp>
      <p:sp>
        <p:nvSpPr>
          <p:cNvPr id="22" name="Rectangle 21"/>
          <p:cNvSpPr/>
          <p:nvPr/>
        </p:nvSpPr>
        <p:spPr>
          <a:xfrm>
            <a:off x="3179230" y="4227046"/>
            <a:ext cx="423332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T0</a:t>
            </a:r>
            <a:endParaRPr lang="en-US" sz="1600" dirty="0"/>
          </a:p>
        </p:txBody>
      </p:sp>
      <p:cxnSp>
        <p:nvCxnSpPr>
          <p:cNvPr id="23" name="Straight Arrow Connector 22"/>
          <p:cNvCxnSpPr>
            <a:endCxn id="19" idx="0"/>
          </p:cNvCxnSpPr>
          <p:nvPr/>
        </p:nvCxnSpPr>
        <p:spPr>
          <a:xfrm flipH="1">
            <a:off x="4059761" y="3751316"/>
            <a:ext cx="203200" cy="475730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50" idx="0"/>
          </p:cNvCxnSpPr>
          <p:nvPr/>
        </p:nvCxnSpPr>
        <p:spPr>
          <a:xfrm flipH="1">
            <a:off x="3606790" y="4379446"/>
            <a:ext cx="148172" cy="404230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49" idx="0"/>
          </p:cNvCxnSpPr>
          <p:nvPr/>
        </p:nvCxnSpPr>
        <p:spPr>
          <a:xfrm>
            <a:off x="4059761" y="4379446"/>
            <a:ext cx="292097" cy="404224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089377" y="4227046"/>
            <a:ext cx="495303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100</a:t>
            </a:r>
            <a:endParaRPr lang="en-US" sz="1600" dirty="0"/>
          </a:p>
        </p:txBody>
      </p:sp>
      <p:sp>
        <p:nvSpPr>
          <p:cNvPr id="28" name="Rectangle 27"/>
          <p:cNvSpPr/>
          <p:nvPr/>
        </p:nvSpPr>
        <p:spPr>
          <a:xfrm>
            <a:off x="2908293" y="5376909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9" name="Rectangle 28"/>
          <p:cNvSpPr/>
          <p:nvPr/>
        </p:nvSpPr>
        <p:spPr>
          <a:xfrm>
            <a:off x="3213093" y="5376909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0" name="Rectangle 29"/>
          <p:cNvSpPr/>
          <p:nvPr/>
        </p:nvSpPr>
        <p:spPr>
          <a:xfrm>
            <a:off x="3517893" y="5376908"/>
            <a:ext cx="414866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50</a:t>
            </a:r>
            <a:endParaRPr lang="en-US" sz="1600" dirty="0"/>
          </a:p>
        </p:txBody>
      </p:sp>
      <p:sp>
        <p:nvSpPr>
          <p:cNvPr id="31" name="Rectangle 30"/>
          <p:cNvSpPr/>
          <p:nvPr/>
        </p:nvSpPr>
        <p:spPr>
          <a:xfrm>
            <a:off x="3932759" y="5376908"/>
            <a:ext cx="389466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50</a:t>
            </a:r>
            <a:endParaRPr lang="en-US" sz="1600" dirty="0"/>
          </a:p>
        </p:txBody>
      </p:sp>
      <p:sp>
        <p:nvSpPr>
          <p:cNvPr id="32" name="Rectangle 31"/>
          <p:cNvSpPr/>
          <p:nvPr/>
        </p:nvSpPr>
        <p:spPr>
          <a:xfrm>
            <a:off x="2484962" y="5376909"/>
            <a:ext cx="423332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T0</a:t>
            </a:r>
            <a:endParaRPr lang="en-US" sz="1600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2857493" y="5529309"/>
            <a:ext cx="203200" cy="685800"/>
          </a:xfrm>
          <a:prstGeom prst="straightConnector1">
            <a:avLst/>
          </a:prstGeom>
          <a:ln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2747426" y="6215109"/>
            <a:ext cx="2540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3357026" y="6232042"/>
            <a:ext cx="2540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365493" y="5529309"/>
            <a:ext cx="118533" cy="702733"/>
          </a:xfrm>
          <a:prstGeom prst="straightConnector1">
            <a:avLst/>
          </a:prstGeom>
          <a:ln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313758" y="5376909"/>
            <a:ext cx="508002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100</a:t>
            </a:r>
            <a:endParaRPr lang="en-US" sz="1600" dirty="0"/>
          </a:p>
        </p:txBody>
      </p:sp>
      <p:sp>
        <p:nvSpPr>
          <p:cNvPr id="38" name="Rectangle 37"/>
          <p:cNvSpPr/>
          <p:nvPr/>
        </p:nvSpPr>
        <p:spPr>
          <a:xfrm>
            <a:off x="5714994" y="5377487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9" name="Rectangle 38"/>
          <p:cNvSpPr/>
          <p:nvPr/>
        </p:nvSpPr>
        <p:spPr>
          <a:xfrm>
            <a:off x="6019794" y="5377487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0" name="Rectangle 39"/>
          <p:cNvSpPr/>
          <p:nvPr/>
        </p:nvSpPr>
        <p:spPr>
          <a:xfrm>
            <a:off x="6324594" y="5377486"/>
            <a:ext cx="414866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75</a:t>
            </a:r>
            <a:endParaRPr lang="en-US" sz="1600" dirty="0"/>
          </a:p>
        </p:txBody>
      </p:sp>
      <p:sp>
        <p:nvSpPr>
          <p:cNvPr id="41" name="Rectangle 40"/>
          <p:cNvSpPr/>
          <p:nvPr/>
        </p:nvSpPr>
        <p:spPr>
          <a:xfrm>
            <a:off x="6739460" y="5377486"/>
            <a:ext cx="389466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75</a:t>
            </a:r>
            <a:endParaRPr lang="en-US" sz="1600" dirty="0"/>
          </a:p>
        </p:txBody>
      </p:sp>
      <p:sp>
        <p:nvSpPr>
          <p:cNvPr id="42" name="Rectangle 41"/>
          <p:cNvSpPr/>
          <p:nvPr/>
        </p:nvSpPr>
        <p:spPr>
          <a:xfrm>
            <a:off x="5291663" y="5377487"/>
            <a:ext cx="423332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T1</a:t>
            </a:r>
            <a:endParaRPr lang="en-US" sz="16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5664194" y="5529887"/>
            <a:ext cx="203200" cy="685800"/>
          </a:xfrm>
          <a:prstGeom prst="straightConnector1">
            <a:avLst/>
          </a:prstGeom>
          <a:ln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554127" y="6215687"/>
            <a:ext cx="2540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6163727" y="6232620"/>
            <a:ext cx="2540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6172194" y="5529887"/>
            <a:ext cx="118533" cy="702733"/>
          </a:xfrm>
          <a:prstGeom prst="straightConnector1">
            <a:avLst/>
          </a:prstGeom>
          <a:ln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7120458" y="5377487"/>
            <a:ext cx="499541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100</a:t>
            </a:r>
            <a:endParaRPr lang="en-US" sz="1600" dirty="0"/>
          </a:p>
        </p:txBody>
      </p:sp>
      <p:sp>
        <p:nvSpPr>
          <p:cNvPr id="49" name="Rectangle 48"/>
          <p:cNvSpPr/>
          <p:nvPr/>
        </p:nvSpPr>
        <p:spPr>
          <a:xfrm>
            <a:off x="4199458" y="4783670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0" name="Rectangle 49"/>
          <p:cNvSpPr/>
          <p:nvPr/>
        </p:nvSpPr>
        <p:spPr>
          <a:xfrm>
            <a:off x="3454390" y="4783676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51" name="Straight Arrow Connector 50"/>
          <p:cNvCxnSpPr>
            <a:endCxn id="29" idx="0"/>
          </p:cNvCxnSpPr>
          <p:nvPr/>
        </p:nvCxnSpPr>
        <p:spPr>
          <a:xfrm flipH="1">
            <a:off x="3365493" y="4936076"/>
            <a:ext cx="237069" cy="440833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4351859" y="4936654"/>
            <a:ext cx="965201" cy="440254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A928-C9C7-4F95-8B42-F83DB3E3BB5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48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Work-stealing tree scheduling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2292529"/>
            <a:ext cx="6872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>
                <a:latin typeface="Andale Mono" pitchFamily="49" charset="0"/>
              </a:rPr>
              <a:t>find either a non-expanded, non-completed node</a:t>
            </a:r>
          </a:p>
          <a:p>
            <a:pPr marL="342900" indent="-342900">
              <a:buFontTx/>
              <a:buAutoNum type="arabicParenR"/>
            </a:pPr>
            <a:r>
              <a:rPr lang="en-US" dirty="0">
                <a:latin typeface="Andale Mono" pitchFamily="49" charset="0"/>
              </a:rPr>
              <a:t>if not found, </a:t>
            </a:r>
            <a:r>
              <a:rPr lang="en-US" dirty="0" smtClean="0">
                <a:latin typeface="Andale Mono" pitchFamily="49" charset="0"/>
              </a:rPr>
              <a:t>terminate</a:t>
            </a:r>
            <a:endParaRPr lang="en-US" dirty="0">
              <a:latin typeface="Andale Mono" pitchFamily="49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10561" y="3598916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8" name="Rectangle 17"/>
          <p:cNvSpPr/>
          <p:nvPr/>
        </p:nvSpPr>
        <p:spPr>
          <a:xfrm>
            <a:off x="3602561" y="4227046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Rectangle 18"/>
          <p:cNvSpPr/>
          <p:nvPr/>
        </p:nvSpPr>
        <p:spPr>
          <a:xfrm>
            <a:off x="3907361" y="4227046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0" name="Rectangle 19"/>
          <p:cNvSpPr/>
          <p:nvPr/>
        </p:nvSpPr>
        <p:spPr>
          <a:xfrm>
            <a:off x="4212161" y="4227045"/>
            <a:ext cx="414866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21" name="Rectangle 20"/>
          <p:cNvSpPr/>
          <p:nvPr/>
        </p:nvSpPr>
        <p:spPr>
          <a:xfrm>
            <a:off x="4627026" y="4227045"/>
            <a:ext cx="53341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100</a:t>
            </a:r>
            <a:endParaRPr lang="en-US" sz="1600" dirty="0"/>
          </a:p>
        </p:txBody>
      </p:sp>
      <p:sp>
        <p:nvSpPr>
          <p:cNvPr id="22" name="Rectangle 21"/>
          <p:cNvSpPr/>
          <p:nvPr/>
        </p:nvSpPr>
        <p:spPr>
          <a:xfrm>
            <a:off x="3179230" y="4227046"/>
            <a:ext cx="423332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T0</a:t>
            </a:r>
            <a:endParaRPr lang="en-US" sz="1600" dirty="0"/>
          </a:p>
        </p:txBody>
      </p:sp>
      <p:cxnSp>
        <p:nvCxnSpPr>
          <p:cNvPr id="23" name="Straight Arrow Connector 22"/>
          <p:cNvCxnSpPr>
            <a:endCxn id="19" idx="0"/>
          </p:cNvCxnSpPr>
          <p:nvPr/>
        </p:nvCxnSpPr>
        <p:spPr>
          <a:xfrm flipH="1">
            <a:off x="4059761" y="3751316"/>
            <a:ext cx="203200" cy="475730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160436" y="4227042"/>
            <a:ext cx="495303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100</a:t>
            </a:r>
            <a:endParaRPr lang="en-US" sz="1600" dirty="0"/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3551761" y="4387913"/>
            <a:ext cx="203200" cy="685800"/>
          </a:xfrm>
          <a:prstGeom prst="straightConnector1">
            <a:avLst/>
          </a:prstGeom>
          <a:ln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3441694" y="5073713"/>
            <a:ext cx="2540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4051294" y="5090646"/>
            <a:ext cx="2540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4059761" y="4387913"/>
            <a:ext cx="118533" cy="702733"/>
          </a:xfrm>
          <a:prstGeom prst="straightConnector1">
            <a:avLst/>
          </a:prstGeom>
          <a:ln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A928-C9C7-4F95-8B42-F83DB3E3BB5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90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Work-stealing tree scheduling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2292529"/>
            <a:ext cx="68723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>
                <a:latin typeface="Andale Mono" pitchFamily="49" charset="0"/>
              </a:rPr>
              <a:t>find either a non-expanded, non-completed node</a:t>
            </a:r>
          </a:p>
          <a:p>
            <a:pPr marL="342900" indent="-342900">
              <a:buFontTx/>
              <a:buAutoNum type="arabicParenR"/>
            </a:pPr>
            <a:r>
              <a:rPr lang="en-US" dirty="0">
                <a:latin typeface="Andale Mono" pitchFamily="49" charset="0"/>
              </a:rPr>
              <a:t>if not found, </a:t>
            </a:r>
            <a:r>
              <a:rPr lang="en-US" dirty="0" smtClean="0">
                <a:latin typeface="Andale Mono" pitchFamily="49" charset="0"/>
              </a:rPr>
              <a:t>terminate</a:t>
            </a:r>
          </a:p>
          <a:p>
            <a:pPr marL="342900" indent="-342900">
              <a:buFontTx/>
              <a:buAutoNum type="arabicParenR"/>
            </a:pPr>
            <a:r>
              <a:rPr lang="en-US" dirty="0">
                <a:latin typeface="Andale Mono" pitchFamily="49" charset="0"/>
              </a:rPr>
              <a:t>if not owned, steal and/or expand, and descend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126063" y="4402670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7" name="Rectangle 66"/>
          <p:cNvSpPr/>
          <p:nvPr/>
        </p:nvSpPr>
        <p:spPr>
          <a:xfrm>
            <a:off x="618063" y="5240870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8" name="Rectangle 67"/>
          <p:cNvSpPr/>
          <p:nvPr/>
        </p:nvSpPr>
        <p:spPr>
          <a:xfrm>
            <a:off x="922863" y="5240870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9" name="Rectangle 68"/>
          <p:cNvSpPr/>
          <p:nvPr/>
        </p:nvSpPr>
        <p:spPr>
          <a:xfrm>
            <a:off x="1227663" y="5240869"/>
            <a:ext cx="414866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70" name="Rectangle 69"/>
          <p:cNvSpPr/>
          <p:nvPr/>
        </p:nvSpPr>
        <p:spPr>
          <a:xfrm>
            <a:off x="1642529" y="5240869"/>
            <a:ext cx="474132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-51</a:t>
            </a:r>
            <a:endParaRPr lang="en-US" sz="1600" dirty="0"/>
          </a:p>
        </p:txBody>
      </p:sp>
      <p:sp>
        <p:nvSpPr>
          <p:cNvPr id="71" name="Rectangle 70"/>
          <p:cNvSpPr/>
          <p:nvPr/>
        </p:nvSpPr>
        <p:spPr>
          <a:xfrm>
            <a:off x="194732" y="5240870"/>
            <a:ext cx="423332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T0</a:t>
            </a:r>
            <a:endParaRPr lang="en-US" sz="1600" dirty="0"/>
          </a:p>
        </p:txBody>
      </p:sp>
      <p:cxnSp>
        <p:nvCxnSpPr>
          <p:cNvPr id="72" name="Straight Arrow Connector 71"/>
          <p:cNvCxnSpPr>
            <a:endCxn id="68" idx="0"/>
          </p:cNvCxnSpPr>
          <p:nvPr/>
        </p:nvCxnSpPr>
        <p:spPr>
          <a:xfrm flipH="1">
            <a:off x="1075263" y="4555070"/>
            <a:ext cx="203200" cy="685800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567263" y="5393270"/>
            <a:ext cx="203200" cy="685800"/>
          </a:xfrm>
          <a:prstGeom prst="straightConnector1">
            <a:avLst/>
          </a:prstGeom>
          <a:ln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457196" y="6079070"/>
            <a:ext cx="2540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>
            <a:off x="1066796" y="6096003"/>
            <a:ext cx="2540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1075263" y="5393270"/>
            <a:ext cx="118533" cy="702733"/>
          </a:xfrm>
          <a:prstGeom prst="straightConnector1">
            <a:avLst/>
          </a:prstGeom>
          <a:ln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2116661" y="5240872"/>
            <a:ext cx="4064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</a:t>
            </a:r>
            <a:endParaRPr lang="en-US" sz="1600" dirty="0"/>
          </a:p>
        </p:txBody>
      </p:sp>
      <p:sp>
        <p:nvSpPr>
          <p:cNvPr id="78" name="TextBox 77"/>
          <p:cNvSpPr txBox="1"/>
          <p:nvPr/>
        </p:nvSpPr>
        <p:spPr>
          <a:xfrm>
            <a:off x="1447791" y="4713304"/>
            <a:ext cx="1557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ndale Mono" pitchFamily="49" charset="0"/>
              </a:rPr>
              <a:t>T1: CAS</a:t>
            </a:r>
            <a:endParaRPr lang="en-US" dirty="0">
              <a:solidFill>
                <a:srgbClr val="C00000"/>
              </a:solidFill>
              <a:latin typeface="Andale Mono" pitchFamily="49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439326" y="5736170"/>
            <a:ext cx="1083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ndale Mono" pitchFamily="49" charset="0"/>
              </a:rPr>
              <a:t>stolen</a:t>
            </a:r>
            <a:endParaRPr lang="en-US" dirty="0">
              <a:latin typeface="Andale Mono" pitchFamily="49" charset="0"/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2802928" y="5393270"/>
            <a:ext cx="1024004" cy="3"/>
          </a:xfrm>
          <a:prstGeom prst="straightConnector1">
            <a:avLst/>
          </a:prstGeom>
          <a:ln w="31750" cmpd="sng"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5566834" y="4056118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2" name="Rectangle 81"/>
          <p:cNvSpPr/>
          <p:nvPr/>
        </p:nvSpPr>
        <p:spPr>
          <a:xfrm>
            <a:off x="5058834" y="4684248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3" name="Rectangle 82"/>
          <p:cNvSpPr/>
          <p:nvPr/>
        </p:nvSpPr>
        <p:spPr>
          <a:xfrm>
            <a:off x="5363634" y="4684248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4" name="Rectangle 83"/>
          <p:cNvSpPr/>
          <p:nvPr/>
        </p:nvSpPr>
        <p:spPr>
          <a:xfrm>
            <a:off x="5668434" y="4684247"/>
            <a:ext cx="414866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85" name="Rectangle 84"/>
          <p:cNvSpPr/>
          <p:nvPr/>
        </p:nvSpPr>
        <p:spPr>
          <a:xfrm>
            <a:off x="6083299" y="4684247"/>
            <a:ext cx="486833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-51</a:t>
            </a:r>
            <a:endParaRPr lang="en-US" sz="1600" dirty="0"/>
          </a:p>
        </p:txBody>
      </p:sp>
      <p:sp>
        <p:nvSpPr>
          <p:cNvPr id="86" name="Rectangle 85"/>
          <p:cNvSpPr/>
          <p:nvPr/>
        </p:nvSpPr>
        <p:spPr>
          <a:xfrm>
            <a:off x="4635503" y="4684248"/>
            <a:ext cx="423332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T0</a:t>
            </a:r>
            <a:endParaRPr lang="en-US" sz="1600" dirty="0"/>
          </a:p>
        </p:txBody>
      </p:sp>
      <p:cxnSp>
        <p:nvCxnSpPr>
          <p:cNvPr id="87" name="Straight Arrow Connector 86"/>
          <p:cNvCxnSpPr>
            <a:endCxn id="113" idx="0"/>
          </p:cNvCxnSpPr>
          <p:nvPr/>
        </p:nvCxnSpPr>
        <p:spPr>
          <a:xfrm flipH="1">
            <a:off x="5063063" y="4836648"/>
            <a:ext cx="148172" cy="404230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endCxn id="112" idx="0"/>
          </p:cNvCxnSpPr>
          <p:nvPr/>
        </p:nvCxnSpPr>
        <p:spPr>
          <a:xfrm>
            <a:off x="5516034" y="4836648"/>
            <a:ext cx="292097" cy="404224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6570133" y="4684246"/>
            <a:ext cx="4064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</a:t>
            </a:r>
            <a:endParaRPr lang="en-US" sz="1600" dirty="0"/>
          </a:p>
        </p:txBody>
      </p:sp>
      <p:sp>
        <p:nvSpPr>
          <p:cNvPr id="90" name="TextBox 89"/>
          <p:cNvSpPr txBox="1"/>
          <p:nvPr/>
        </p:nvSpPr>
        <p:spPr>
          <a:xfrm>
            <a:off x="6159498" y="5082636"/>
            <a:ext cx="1350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ndale Mono" pitchFamily="49" charset="0"/>
              </a:rPr>
              <a:t>expanded</a:t>
            </a:r>
            <a:endParaRPr lang="en-US" dirty="0">
              <a:latin typeface="Andale Mono" pitchFamily="49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4364566" y="5834111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2" name="Rectangle 91"/>
          <p:cNvSpPr/>
          <p:nvPr/>
        </p:nvSpPr>
        <p:spPr>
          <a:xfrm>
            <a:off x="4669366" y="5834111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3" name="Rectangle 92"/>
          <p:cNvSpPr/>
          <p:nvPr/>
        </p:nvSpPr>
        <p:spPr>
          <a:xfrm>
            <a:off x="4974166" y="5834110"/>
            <a:ext cx="414866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50</a:t>
            </a:r>
            <a:endParaRPr lang="en-US" sz="1600" dirty="0"/>
          </a:p>
        </p:txBody>
      </p:sp>
      <p:sp>
        <p:nvSpPr>
          <p:cNvPr id="94" name="Rectangle 93"/>
          <p:cNvSpPr/>
          <p:nvPr/>
        </p:nvSpPr>
        <p:spPr>
          <a:xfrm>
            <a:off x="5389032" y="5834110"/>
            <a:ext cx="389466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50</a:t>
            </a:r>
            <a:endParaRPr lang="en-US" sz="1600" dirty="0"/>
          </a:p>
        </p:txBody>
      </p:sp>
      <p:sp>
        <p:nvSpPr>
          <p:cNvPr id="95" name="Rectangle 94"/>
          <p:cNvSpPr/>
          <p:nvPr/>
        </p:nvSpPr>
        <p:spPr>
          <a:xfrm>
            <a:off x="3941235" y="5834111"/>
            <a:ext cx="423332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T0</a:t>
            </a:r>
            <a:endParaRPr lang="en-US" sz="1600" dirty="0"/>
          </a:p>
        </p:txBody>
      </p:sp>
      <p:cxnSp>
        <p:nvCxnSpPr>
          <p:cNvPr id="96" name="Straight Arrow Connector 95"/>
          <p:cNvCxnSpPr/>
          <p:nvPr/>
        </p:nvCxnSpPr>
        <p:spPr>
          <a:xfrm flipH="1">
            <a:off x="4313766" y="5986511"/>
            <a:ext cx="203200" cy="685800"/>
          </a:xfrm>
          <a:prstGeom prst="straightConnector1">
            <a:avLst/>
          </a:prstGeom>
          <a:ln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>
            <a:off x="4203699" y="6672311"/>
            <a:ext cx="2540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H="1">
            <a:off x="4813299" y="6689244"/>
            <a:ext cx="2540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4821766" y="5986511"/>
            <a:ext cx="118533" cy="702733"/>
          </a:xfrm>
          <a:prstGeom prst="straightConnector1">
            <a:avLst/>
          </a:prstGeom>
          <a:ln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5770031" y="5834111"/>
            <a:ext cx="4064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</a:t>
            </a:r>
            <a:endParaRPr lang="en-US" sz="1600" dirty="0"/>
          </a:p>
        </p:txBody>
      </p:sp>
      <p:sp>
        <p:nvSpPr>
          <p:cNvPr id="101" name="Rectangle 100"/>
          <p:cNvSpPr/>
          <p:nvPr/>
        </p:nvSpPr>
        <p:spPr>
          <a:xfrm>
            <a:off x="7171267" y="5834689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2" name="Rectangle 101"/>
          <p:cNvSpPr/>
          <p:nvPr/>
        </p:nvSpPr>
        <p:spPr>
          <a:xfrm>
            <a:off x="7476067" y="5834689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3" name="Rectangle 102"/>
          <p:cNvSpPr/>
          <p:nvPr/>
        </p:nvSpPr>
        <p:spPr>
          <a:xfrm>
            <a:off x="7780867" y="5834688"/>
            <a:ext cx="414866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</a:t>
            </a:r>
            <a:endParaRPr lang="en-US" sz="1600" dirty="0"/>
          </a:p>
        </p:txBody>
      </p:sp>
      <p:sp>
        <p:nvSpPr>
          <p:cNvPr id="104" name="Rectangle 103"/>
          <p:cNvSpPr/>
          <p:nvPr/>
        </p:nvSpPr>
        <p:spPr>
          <a:xfrm>
            <a:off x="8195733" y="5834688"/>
            <a:ext cx="389466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</a:t>
            </a:r>
            <a:endParaRPr lang="en-US" sz="1600" dirty="0"/>
          </a:p>
        </p:txBody>
      </p:sp>
      <p:sp>
        <p:nvSpPr>
          <p:cNvPr id="105" name="Rectangle 104"/>
          <p:cNvSpPr/>
          <p:nvPr/>
        </p:nvSpPr>
        <p:spPr>
          <a:xfrm>
            <a:off x="6747936" y="5834689"/>
            <a:ext cx="423332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T1</a:t>
            </a:r>
            <a:endParaRPr lang="en-US" sz="1600" dirty="0"/>
          </a:p>
        </p:txBody>
      </p:sp>
      <p:cxnSp>
        <p:nvCxnSpPr>
          <p:cNvPr id="106" name="Straight Arrow Connector 105"/>
          <p:cNvCxnSpPr/>
          <p:nvPr/>
        </p:nvCxnSpPr>
        <p:spPr>
          <a:xfrm flipH="1">
            <a:off x="7120467" y="5987089"/>
            <a:ext cx="203200" cy="685800"/>
          </a:xfrm>
          <a:prstGeom prst="straightConnector1">
            <a:avLst/>
          </a:prstGeom>
          <a:ln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H="1">
            <a:off x="7010400" y="6672889"/>
            <a:ext cx="2540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H="1">
            <a:off x="7620000" y="6689822"/>
            <a:ext cx="2540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7628467" y="5987089"/>
            <a:ext cx="118533" cy="702733"/>
          </a:xfrm>
          <a:prstGeom prst="straightConnector1">
            <a:avLst/>
          </a:prstGeom>
          <a:ln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0" name="Rectangle 109"/>
          <p:cNvSpPr/>
          <p:nvPr/>
        </p:nvSpPr>
        <p:spPr>
          <a:xfrm>
            <a:off x="8576732" y="5834689"/>
            <a:ext cx="4064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</a:t>
            </a:r>
            <a:endParaRPr lang="en-US" sz="1600" dirty="0"/>
          </a:p>
        </p:txBody>
      </p:sp>
      <p:sp>
        <p:nvSpPr>
          <p:cNvPr id="111" name="TextBox 110"/>
          <p:cNvSpPr txBox="1"/>
          <p:nvPr/>
        </p:nvSpPr>
        <p:spPr>
          <a:xfrm>
            <a:off x="6333061" y="4218004"/>
            <a:ext cx="2065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ndale Mono" pitchFamily="49" charset="0"/>
              </a:rPr>
              <a:t>T1: CAS</a:t>
            </a:r>
            <a:endParaRPr lang="en-US" dirty="0">
              <a:solidFill>
                <a:srgbClr val="C00000"/>
              </a:solidFill>
              <a:latin typeface="Andale Mono" pitchFamily="49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5655731" y="5240872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3" name="Rectangle 112"/>
          <p:cNvSpPr/>
          <p:nvPr/>
        </p:nvSpPr>
        <p:spPr>
          <a:xfrm>
            <a:off x="4910663" y="5240878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114" name="Straight Arrow Connector 113"/>
          <p:cNvCxnSpPr>
            <a:endCxn id="92" idx="0"/>
          </p:cNvCxnSpPr>
          <p:nvPr/>
        </p:nvCxnSpPr>
        <p:spPr>
          <a:xfrm flipH="1">
            <a:off x="4821766" y="5393278"/>
            <a:ext cx="237069" cy="440833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5808132" y="5393856"/>
            <a:ext cx="965201" cy="440254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endCxn id="70" idx="0"/>
          </p:cNvCxnSpPr>
          <p:nvPr/>
        </p:nvCxnSpPr>
        <p:spPr>
          <a:xfrm flipH="1">
            <a:off x="1879595" y="5037163"/>
            <a:ext cx="135474" cy="203706"/>
          </a:xfrm>
          <a:prstGeom prst="straightConnector1">
            <a:avLst/>
          </a:prstGeom>
          <a:ln w="31750" cmpd="sng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flipH="1">
            <a:off x="5516034" y="4208518"/>
            <a:ext cx="203200" cy="475730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flipH="1" flipV="1">
            <a:off x="5884328" y="4280935"/>
            <a:ext cx="393705" cy="79984"/>
          </a:xfrm>
          <a:prstGeom prst="straightConnector1">
            <a:avLst/>
          </a:prstGeom>
          <a:ln w="31750" cmpd="sng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A928-C9C7-4F95-8B42-F83DB3E3BB5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79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Work-stealing tree scheduling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2292529"/>
            <a:ext cx="68723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>
                <a:latin typeface="Andale Mono" pitchFamily="49" charset="0"/>
              </a:rPr>
              <a:t>find either a non-expanded, non-completed node</a:t>
            </a:r>
          </a:p>
          <a:p>
            <a:pPr marL="342900" indent="-342900">
              <a:buAutoNum type="arabicParenR"/>
            </a:pPr>
            <a:r>
              <a:rPr lang="en-US" dirty="0" smtClean="0">
                <a:latin typeface="Andale Mono" pitchFamily="49" charset="0"/>
              </a:rPr>
              <a:t>if not found, terminate</a:t>
            </a:r>
          </a:p>
          <a:p>
            <a:pPr marL="342900" indent="-342900">
              <a:buAutoNum type="arabicParenR"/>
            </a:pPr>
            <a:r>
              <a:rPr lang="en-US" dirty="0" smtClean="0">
                <a:latin typeface="Andale Mono" pitchFamily="49" charset="0"/>
              </a:rPr>
              <a:t>if not owned, steal and/or expand, and descend</a:t>
            </a:r>
          </a:p>
          <a:p>
            <a:pPr marL="342900" indent="-342900">
              <a:buAutoNum type="arabicParenR"/>
            </a:pPr>
            <a:r>
              <a:rPr lang="en-US" dirty="0" smtClean="0">
                <a:latin typeface="Andale Mono" pitchFamily="49" charset="0"/>
              </a:rPr>
              <a:t>advance until node is completed or stolen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798" y="4299902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" name="Rectangle 4"/>
          <p:cNvSpPr/>
          <p:nvPr/>
        </p:nvSpPr>
        <p:spPr>
          <a:xfrm>
            <a:off x="558798" y="5138102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Rectangle 5"/>
          <p:cNvSpPr/>
          <p:nvPr/>
        </p:nvSpPr>
        <p:spPr>
          <a:xfrm>
            <a:off x="863598" y="5138102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Rectangle 6"/>
          <p:cNvSpPr/>
          <p:nvPr/>
        </p:nvSpPr>
        <p:spPr>
          <a:xfrm>
            <a:off x="1168398" y="5138101"/>
            <a:ext cx="414866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1583264" y="5138101"/>
            <a:ext cx="389466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160865" y="5138102"/>
            <a:ext cx="397933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T0</a:t>
            </a:r>
            <a:endParaRPr lang="en-US" sz="1600" dirty="0"/>
          </a:p>
        </p:txBody>
      </p:sp>
      <p:cxnSp>
        <p:nvCxnSpPr>
          <p:cNvPr id="10" name="Straight Arrow Connector 9"/>
          <p:cNvCxnSpPr>
            <a:endCxn id="6" idx="0"/>
          </p:cNvCxnSpPr>
          <p:nvPr/>
        </p:nvCxnSpPr>
        <p:spPr>
          <a:xfrm flipH="1">
            <a:off x="1015998" y="4452302"/>
            <a:ext cx="203200" cy="685800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07998" y="5290502"/>
            <a:ext cx="203200" cy="685800"/>
          </a:xfrm>
          <a:prstGeom prst="straightConnector1">
            <a:avLst/>
          </a:prstGeom>
          <a:ln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97931" y="5976302"/>
            <a:ext cx="2540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007531" y="5993235"/>
            <a:ext cx="2540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015998" y="5290502"/>
            <a:ext cx="118533" cy="702733"/>
          </a:xfrm>
          <a:prstGeom prst="straightConnector1">
            <a:avLst/>
          </a:prstGeom>
          <a:ln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964263" y="5138102"/>
            <a:ext cx="4064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3682997" y="4299901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" name="Rectangle 16"/>
          <p:cNvSpPr/>
          <p:nvPr/>
        </p:nvSpPr>
        <p:spPr>
          <a:xfrm>
            <a:off x="3174997" y="5138101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8" name="Rectangle 17"/>
          <p:cNvSpPr/>
          <p:nvPr/>
        </p:nvSpPr>
        <p:spPr>
          <a:xfrm>
            <a:off x="3479797" y="5138101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Rectangle 18"/>
          <p:cNvSpPr/>
          <p:nvPr/>
        </p:nvSpPr>
        <p:spPr>
          <a:xfrm>
            <a:off x="3784597" y="5138100"/>
            <a:ext cx="414866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20" name="Rectangle 19"/>
          <p:cNvSpPr/>
          <p:nvPr/>
        </p:nvSpPr>
        <p:spPr>
          <a:xfrm>
            <a:off x="4199463" y="5138100"/>
            <a:ext cx="389466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50</a:t>
            </a:r>
            <a:endParaRPr lang="en-US" sz="1600" dirty="0"/>
          </a:p>
        </p:txBody>
      </p:sp>
      <p:sp>
        <p:nvSpPr>
          <p:cNvPr id="21" name="Rectangle 20"/>
          <p:cNvSpPr/>
          <p:nvPr/>
        </p:nvSpPr>
        <p:spPr>
          <a:xfrm>
            <a:off x="2751666" y="5138101"/>
            <a:ext cx="423332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T0</a:t>
            </a:r>
            <a:endParaRPr lang="en-US" sz="1600" dirty="0"/>
          </a:p>
        </p:txBody>
      </p:sp>
      <p:cxnSp>
        <p:nvCxnSpPr>
          <p:cNvPr id="22" name="Straight Arrow Connector 21"/>
          <p:cNvCxnSpPr>
            <a:endCxn id="18" idx="0"/>
          </p:cNvCxnSpPr>
          <p:nvPr/>
        </p:nvCxnSpPr>
        <p:spPr>
          <a:xfrm flipH="1">
            <a:off x="3632197" y="4452301"/>
            <a:ext cx="203200" cy="685800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124197" y="5290501"/>
            <a:ext cx="203200" cy="685800"/>
          </a:xfrm>
          <a:prstGeom prst="straightConnector1">
            <a:avLst/>
          </a:prstGeom>
          <a:ln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014130" y="5976301"/>
            <a:ext cx="2540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623730" y="5993234"/>
            <a:ext cx="2540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632197" y="5290501"/>
            <a:ext cx="118533" cy="702733"/>
          </a:xfrm>
          <a:prstGeom prst="straightConnector1">
            <a:avLst/>
          </a:prstGeom>
          <a:ln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580462" y="5138101"/>
            <a:ext cx="4064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</a:t>
            </a:r>
            <a:endParaRPr lang="en-US" sz="1600" dirty="0"/>
          </a:p>
        </p:txBody>
      </p:sp>
      <p:sp>
        <p:nvSpPr>
          <p:cNvPr id="28" name="Rectangle 27"/>
          <p:cNvSpPr/>
          <p:nvPr/>
        </p:nvSpPr>
        <p:spPr>
          <a:xfrm>
            <a:off x="7323665" y="4299903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9" name="Rectangle 28"/>
          <p:cNvSpPr/>
          <p:nvPr/>
        </p:nvSpPr>
        <p:spPr>
          <a:xfrm>
            <a:off x="6815665" y="5138103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0" name="Rectangle 29"/>
          <p:cNvSpPr/>
          <p:nvPr/>
        </p:nvSpPr>
        <p:spPr>
          <a:xfrm>
            <a:off x="7120465" y="5138103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1" name="Rectangle 30"/>
          <p:cNvSpPr/>
          <p:nvPr/>
        </p:nvSpPr>
        <p:spPr>
          <a:xfrm>
            <a:off x="7425265" y="5138102"/>
            <a:ext cx="414866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32" name="Rectangle 31"/>
          <p:cNvSpPr/>
          <p:nvPr/>
        </p:nvSpPr>
        <p:spPr>
          <a:xfrm>
            <a:off x="7840131" y="5138102"/>
            <a:ext cx="389466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</a:t>
            </a:r>
            <a:endParaRPr lang="en-US" sz="1600" dirty="0"/>
          </a:p>
        </p:txBody>
      </p:sp>
      <p:sp>
        <p:nvSpPr>
          <p:cNvPr id="33" name="Rectangle 32"/>
          <p:cNvSpPr/>
          <p:nvPr/>
        </p:nvSpPr>
        <p:spPr>
          <a:xfrm>
            <a:off x="6409265" y="5138103"/>
            <a:ext cx="4064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T0</a:t>
            </a:r>
            <a:endParaRPr lang="en-US" sz="1600" dirty="0"/>
          </a:p>
        </p:txBody>
      </p:sp>
      <p:cxnSp>
        <p:nvCxnSpPr>
          <p:cNvPr id="34" name="Straight Arrow Connector 33"/>
          <p:cNvCxnSpPr>
            <a:endCxn id="30" idx="0"/>
          </p:cNvCxnSpPr>
          <p:nvPr/>
        </p:nvCxnSpPr>
        <p:spPr>
          <a:xfrm flipH="1">
            <a:off x="7272865" y="4452303"/>
            <a:ext cx="203200" cy="685800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6764865" y="5290503"/>
            <a:ext cx="203200" cy="685800"/>
          </a:xfrm>
          <a:prstGeom prst="straightConnector1">
            <a:avLst/>
          </a:prstGeom>
          <a:ln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6654798" y="5976303"/>
            <a:ext cx="2540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7264398" y="5993236"/>
            <a:ext cx="2540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272865" y="5290503"/>
            <a:ext cx="118533" cy="702733"/>
          </a:xfrm>
          <a:prstGeom prst="straightConnector1">
            <a:avLst/>
          </a:prstGeom>
          <a:ln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8221130" y="5138103"/>
            <a:ext cx="4064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</a:t>
            </a:r>
            <a:endParaRPr lang="en-US" sz="1600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455332" y="5290500"/>
            <a:ext cx="228600" cy="3"/>
          </a:xfrm>
          <a:prstGeom prst="straightConnector1">
            <a:avLst/>
          </a:prstGeom>
          <a:ln w="31750" cmpd="sng"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113865" y="5290503"/>
            <a:ext cx="228600" cy="3"/>
          </a:xfrm>
          <a:prstGeom prst="straightConnector1">
            <a:avLst/>
          </a:prstGeom>
          <a:ln w="31750" cmpd="sng"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6100232" y="5290497"/>
            <a:ext cx="228600" cy="3"/>
          </a:xfrm>
          <a:prstGeom prst="straightConnector1">
            <a:avLst/>
          </a:prstGeom>
          <a:ln w="31750" cmpd="sng"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571065" y="507357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413932" y="5641869"/>
            <a:ext cx="1083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ndale Mono" pitchFamily="49" charset="0"/>
              </a:rPr>
              <a:t>owned</a:t>
            </a:r>
            <a:endParaRPr lang="en-US" dirty="0">
              <a:latin typeface="Andale Mono" pitchFamily="49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38594" y="5641869"/>
            <a:ext cx="1083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ndale Mono" pitchFamily="49" charset="0"/>
              </a:rPr>
              <a:t>owned</a:t>
            </a:r>
            <a:endParaRPr lang="en-US" dirty="0">
              <a:latin typeface="Andale Mono" pitchFamily="49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649631" y="5641869"/>
            <a:ext cx="1422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ndale Mono" pitchFamily="49" charset="0"/>
              </a:rPr>
              <a:t>completed</a:t>
            </a:r>
            <a:endParaRPr lang="en-US" dirty="0">
              <a:latin typeface="Andale Mono" pitchFamily="49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021659" y="4561205"/>
            <a:ext cx="1168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ndale Mono" pitchFamily="49" charset="0"/>
              </a:rPr>
              <a:t>T0: CAS</a:t>
            </a:r>
            <a:endParaRPr lang="en-US" dirty="0">
              <a:solidFill>
                <a:srgbClr val="C00000"/>
              </a:solidFill>
              <a:latin typeface="Andale Mono" pitchFamily="49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721597" y="4514397"/>
            <a:ext cx="1168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ndale Mono" pitchFamily="49" charset="0"/>
              </a:rPr>
              <a:t>T0: CAS</a:t>
            </a:r>
            <a:endParaRPr lang="en-US" dirty="0">
              <a:solidFill>
                <a:srgbClr val="C00000"/>
              </a:solidFill>
              <a:latin typeface="Andale Mono" pitchFamily="49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4373032" y="4942109"/>
            <a:ext cx="135474" cy="203706"/>
          </a:xfrm>
          <a:prstGeom prst="straightConnector1">
            <a:avLst/>
          </a:prstGeom>
          <a:ln w="31750" cmpd="sng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8034861" y="4953798"/>
            <a:ext cx="135474" cy="203706"/>
          </a:xfrm>
          <a:prstGeom prst="straightConnector1">
            <a:avLst/>
          </a:prstGeom>
          <a:ln w="31750" cmpd="sng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A928-C9C7-4F95-8B42-F83DB3E3BB53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0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 workload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743199"/>
            <a:ext cx="7343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ndale Mono" pitchFamily="49" charset="0"/>
              </a:rPr>
              <a:t>(0 until 10000000) reduce (+)</a:t>
            </a:r>
            <a:endParaRPr lang="en-US" sz="3200" dirty="0">
              <a:latin typeface="Andale Mono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3924010"/>
            <a:ext cx="3393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ndale Mono" pitchFamily="49" charset="0"/>
              </a:rPr>
              <a:t>sum = sum + x</a:t>
            </a:r>
            <a:endParaRPr lang="en-US" sz="3200" dirty="0">
              <a:latin typeface="Andale Mono" pitchFamily="49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029200" y="6172200"/>
            <a:ext cx="2209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286000" y="4724400"/>
            <a:ext cx="0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286000" y="5715000"/>
            <a:ext cx="3048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90800" y="5715000"/>
            <a:ext cx="3048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95600" y="5715000"/>
            <a:ext cx="3048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00400" y="5715000"/>
            <a:ext cx="3048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05200" y="5715000"/>
            <a:ext cx="3048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334000" y="5715000"/>
            <a:ext cx="3048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638800" y="5715000"/>
            <a:ext cx="3048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943600" y="5715000"/>
            <a:ext cx="3048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248400" y="5715000"/>
            <a:ext cx="3048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553200" y="5715000"/>
            <a:ext cx="3048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286000" y="6172200"/>
            <a:ext cx="16764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114800" y="6172200"/>
            <a:ext cx="914400" cy="0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400318" y="57150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72127" y="624840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431074" y="4690533"/>
            <a:ext cx="739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cycles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A928-C9C7-4F95-8B42-F83DB3E3BB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Work-stealing tree scheduling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2292529"/>
            <a:ext cx="687239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>
                <a:latin typeface="Andale Mono" pitchFamily="49" charset="0"/>
              </a:rPr>
              <a:t>find either a non-expanded, non-completed node</a:t>
            </a:r>
          </a:p>
          <a:p>
            <a:pPr marL="342900" indent="-342900">
              <a:buAutoNum type="arabicParenR"/>
            </a:pPr>
            <a:r>
              <a:rPr lang="en-US" dirty="0" smtClean="0">
                <a:latin typeface="Andale Mono" pitchFamily="49" charset="0"/>
              </a:rPr>
              <a:t>if not found, terminate</a:t>
            </a:r>
          </a:p>
          <a:p>
            <a:pPr marL="342900" indent="-342900">
              <a:buAutoNum type="arabicParenR"/>
            </a:pPr>
            <a:r>
              <a:rPr lang="en-US" dirty="0" smtClean="0">
                <a:latin typeface="Andale Mono" pitchFamily="49" charset="0"/>
              </a:rPr>
              <a:t>if not owned, steal and/or expand, and descend</a:t>
            </a:r>
          </a:p>
          <a:p>
            <a:pPr marL="342900" indent="-342900">
              <a:buAutoNum type="arabicParenR"/>
            </a:pPr>
            <a:r>
              <a:rPr lang="en-US" dirty="0" smtClean="0">
                <a:latin typeface="Andale Mono" pitchFamily="49" charset="0"/>
              </a:rPr>
              <a:t>advance until node is completed or stolen</a:t>
            </a:r>
          </a:p>
          <a:p>
            <a:pPr marL="342900" indent="-342900">
              <a:buAutoNum type="arabicParenR"/>
            </a:pPr>
            <a:r>
              <a:rPr lang="en-US" dirty="0" smtClean="0">
                <a:latin typeface="Andale Mono" pitchFamily="49" charset="0"/>
              </a:rPr>
              <a:t>go to 1)</a:t>
            </a:r>
            <a:endParaRPr lang="en-US" dirty="0">
              <a:latin typeface="Andale Mono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A928-C9C7-4F95-8B42-F83DB3E3BB53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Work-stealing tree scheduling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2292529"/>
            <a:ext cx="687239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>
                <a:latin typeface="Andale Mono" pitchFamily="49" charset="0"/>
              </a:rPr>
              <a:t>find either a non-expanded, non-completed node</a:t>
            </a:r>
          </a:p>
          <a:p>
            <a:pPr marL="342900" indent="-342900">
              <a:buAutoNum type="arabicParenR"/>
            </a:pPr>
            <a:r>
              <a:rPr lang="en-US" dirty="0" smtClean="0">
                <a:latin typeface="Andale Mono" pitchFamily="49" charset="0"/>
              </a:rPr>
              <a:t>if not found, terminate</a:t>
            </a:r>
          </a:p>
          <a:p>
            <a:pPr marL="342900" indent="-342900">
              <a:buAutoNum type="arabicParenR"/>
            </a:pPr>
            <a:r>
              <a:rPr lang="en-US" dirty="0" smtClean="0">
                <a:latin typeface="Andale Mono" pitchFamily="49" charset="0"/>
              </a:rPr>
              <a:t>if not owned, steal and/or expand, and descend</a:t>
            </a:r>
          </a:p>
          <a:p>
            <a:pPr marL="342900" indent="-342900">
              <a:buAutoNum type="arabicParenR"/>
            </a:pPr>
            <a:r>
              <a:rPr lang="en-US" dirty="0" smtClean="0">
                <a:latin typeface="Andale Mono" pitchFamily="49" charset="0"/>
              </a:rPr>
              <a:t>advance until node is completed or stolen</a:t>
            </a:r>
          </a:p>
          <a:p>
            <a:pPr marL="342900" indent="-342900">
              <a:buAutoNum type="arabicParenR"/>
            </a:pPr>
            <a:r>
              <a:rPr lang="en-US" dirty="0" smtClean="0">
                <a:latin typeface="Andale Mono" pitchFamily="49" charset="0"/>
              </a:rPr>
              <a:t>go to 1)</a:t>
            </a:r>
            <a:endParaRPr lang="en-US" dirty="0">
              <a:latin typeface="Andale Mono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525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95400" y="2286296"/>
            <a:ext cx="7315200" cy="369332"/>
          </a:xfrm>
          <a:prstGeom prst="rect">
            <a:avLst/>
          </a:prstGeom>
          <a:solidFill>
            <a:schemeClr val="bg1"/>
          </a:solidFill>
          <a:effectLst>
            <a:softEdge rad="101600"/>
          </a:effectLst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n-US" dirty="0">
                <a:latin typeface="Andale Mono" pitchFamily="49" charset="0"/>
              </a:rPr>
              <a:t>find either a non-expanded, non-completed node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A928-C9C7-4F95-8B42-F83DB3E3BB53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0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the node to steal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928799"/>
            <a:ext cx="2912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first, in-order traversal</a:t>
            </a:r>
          </a:p>
        </p:txBody>
      </p:sp>
      <p:sp>
        <p:nvSpPr>
          <p:cNvPr id="9" name="Rectangle 8"/>
          <p:cNvSpPr/>
          <p:nvPr/>
        </p:nvSpPr>
        <p:spPr>
          <a:xfrm>
            <a:off x="1549400" y="2768599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Rectangle 9"/>
          <p:cNvSpPr/>
          <p:nvPr/>
        </p:nvSpPr>
        <p:spPr>
          <a:xfrm>
            <a:off x="1244600" y="3234267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Rectangle 10"/>
          <p:cNvSpPr/>
          <p:nvPr/>
        </p:nvSpPr>
        <p:spPr>
          <a:xfrm>
            <a:off x="939800" y="3699935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Rectangle 11"/>
          <p:cNvSpPr/>
          <p:nvPr/>
        </p:nvSpPr>
        <p:spPr>
          <a:xfrm>
            <a:off x="635000" y="4165603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1244600" y="4165603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49400" y="3699935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5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1854200" y="3234267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3</a:t>
            </a:r>
            <a:endParaRPr lang="en-US" sz="1600" dirty="0"/>
          </a:p>
        </p:txBody>
      </p:sp>
      <p:cxnSp>
        <p:nvCxnSpPr>
          <p:cNvPr id="17" name="Straight Arrow Connector 16"/>
          <p:cNvCxnSpPr>
            <a:stCxn id="9" idx="2"/>
            <a:endCxn id="10" idx="0"/>
          </p:cNvCxnSpPr>
          <p:nvPr/>
        </p:nvCxnSpPr>
        <p:spPr>
          <a:xfrm flipH="1">
            <a:off x="1397000" y="3073400"/>
            <a:ext cx="304800" cy="16086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100667" y="3539068"/>
            <a:ext cx="304800" cy="16086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804334" y="4004736"/>
            <a:ext cx="304800" cy="16086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109134" y="4004736"/>
            <a:ext cx="304800" cy="16086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405467" y="3539068"/>
            <a:ext cx="304800" cy="16086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710267" y="3073400"/>
            <a:ext cx="304800" cy="16086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1028698" y="2840565"/>
            <a:ext cx="393702" cy="313268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590549" y="3382431"/>
            <a:ext cx="393702" cy="313268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478368" y="3848099"/>
            <a:ext cx="275165" cy="313268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A928-C9C7-4F95-8B42-F83DB3E3BB53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6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the node to steal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928799"/>
            <a:ext cx="2912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first, in-order traversal</a:t>
            </a:r>
          </a:p>
        </p:txBody>
      </p:sp>
      <p:sp>
        <p:nvSpPr>
          <p:cNvPr id="9" name="Rectangle 8"/>
          <p:cNvSpPr/>
          <p:nvPr/>
        </p:nvSpPr>
        <p:spPr>
          <a:xfrm>
            <a:off x="1549400" y="2768599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Rectangle 9"/>
          <p:cNvSpPr/>
          <p:nvPr/>
        </p:nvSpPr>
        <p:spPr>
          <a:xfrm>
            <a:off x="1244600" y="3234267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Rectangle 10"/>
          <p:cNvSpPr/>
          <p:nvPr/>
        </p:nvSpPr>
        <p:spPr>
          <a:xfrm>
            <a:off x="939800" y="3699935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Rectangle 11"/>
          <p:cNvSpPr/>
          <p:nvPr/>
        </p:nvSpPr>
        <p:spPr>
          <a:xfrm>
            <a:off x="635000" y="4165603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1244600" y="4165603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49400" y="3699935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5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1854200" y="3234267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3</a:t>
            </a:r>
            <a:endParaRPr lang="en-US" sz="1600" dirty="0"/>
          </a:p>
        </p:txBody>
      </p:sp>
      <p:cxnSp>
        <p:nvCxnSpPr>
          <p:cNvPr id="17" name="Straight Arrow Connector 16"/>
          <p:cNvCxnSpPr>
            <a:stCxn id="9" idx="2"/>
            <a:endCxn id="10" idx="0"/>
          </p:cNvCxnSpPr>
          <p:nvPr/>
        </p:nvCxnSpPr>
        <p:spPr>
          <a:xfrm flipH="1">
            <a:off x="1397000" y="3073400"/>
            <a:ext cx="304800" cy="16086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100667" y="3539068"/>
            <a:ext cx="304800" cy="16086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804334" y="4004736"/>
            <a:ext cx="304800" cy="16086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109134" y="4004736"/>
            <a:ext cx="304800" cy="16086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405467" y="3539068"/>
            <a:ext cx="304800" cy="16086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710267" y="3073400"/>
            <a:ext cx="304800" cy="16086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52401" y="4871535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Catastrophic – a lot of stealing, huge trees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flipH="1">
            <a:off x="1028698" y="2840565"/>
            <a:ext cx="393702" cy="313268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590549" y="3382431"/>
            <a:ext cx="393702" cy="313268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478368" y="3848099"/>
            <a:ext cx="275165" cy="313268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A928-C9C7-4F95-8B42-F83DB3E3BB53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5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the node to steal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928799"/>
            <a:ext cx="2912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first, in-order traversal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41136" y="1928799"/>
            <a:ext cx="3335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first, random order traversal</a:t>
            </a:r>
          </a:p>
        </p:txBody>
      </p:sp>
      <p:sp>
        <p:nvSpPr>
          <p:cNvPr id="9" name="Rectangle 8"/>
          <p:cNvSpPr/>
          <p:nvPr/>
        </p:nvSpPr>
        <p:spPr>
          <a:xfrm>
            <a:off x="1549400" y="2768599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Rectangle 9"/>
          <p:cNvSpPr/>
          <p:nvPr/>
        </p:nvSpPr>
        <p:spPr>
          <a:xfrm>
            <a:off x="1244600" y="3234267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Rectangle 10"/>
          <p:cNvSpPr/>
          <p:nvPr/>
        </p:nvSpPr>
        <p:spPr>
          <a:xfrm>
            <a:off x="939800" y="3699935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Rectangle 11"/>
          <p:cNvSpPr/>
          <p:nvPr/>
        </p:nvSpPr>
        <p:spPr>
          <a:xfrm>
            <a:off x="635000" y="4165603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1244600" y="4165603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49400" y="3699935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5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1854200" y="3234267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3</a:t>
            </a:r>
            <a:endParaRPr lang="en-US" sz="1600" dirty="0"/>
          </a:p>
        </p:txBody>
      </p:sp>
      <p:cxnSp>
        <p:nvCxnSpPr>
          <p:cNvPr id="17" name="Straight Arrow Connector 16"/>
          <p:cNvCxnSpPr>
            <a:stCxn id="9" idx="2"/>
            <a:endCxn id="10" idx="0"/>
          </p:cNvCxnSpPr>
          <p:nvPr/>
        </p:nvCxnSpPr>
        <p:spPr>
          <a:xfrm flipH="1">
            <a:off x="1397000" y="3073400"/>
            <a:ext cx="304800" cy="16086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100667" y="3539068"/>
            <a:ext cx="304800" cy="16086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804334" y="4004736"/>
            <a:ext cx="304800" cy="16086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109134" y="4004736"/>
            <a:ext cx="304800" cy="16086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405467" y="3539068"/>
            <a:ext cx="304800" cy="16086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710267" y="3073400"/>
            <a:ext cx="304800" cy="16086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699003" y="2768599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9" name="Rectangle 28"/>
          <p:cNvSpPr/>
          <p:nvPr/>
        </p:nvSpPr>
        <p:spPr>
          <a:xfrm>
            <a:off x="4394203" y="3234267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0" name="Rectangle 29"/>
          <p:cNvSpPr/>
          <p:nvPr/>
        </p:nvSpPr>
        <p:spPr>
          <a:xfrm>
            <a:off x="4089403" y="3699935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1" name="Rectangle 30"/>
          <p:cNvSpPr/>
          <p:nvPr/>
        </p:nvSpPr>
        <p:spPr>
          <a:xfrm>
            <a:off x="3784603" y="4165603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32" name="Rectangle 31"/>
          <p:cNvSpPr/>
          <p:nvPr/>
        </p:nvSpPr>
        <p:spPr>
          <a:xfrm>
            <a:off x="4394203" y="4165603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9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699003" y="3699935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5</a:t>
            </a:r>
            <a:endParaRPr lang="en-US" sz="1600" dirty="0"/>
          </a:p>
        </p:txBody>
      </p:sp>
      <p:sp>
        <p:nvSpPr>
          <p:cNvPr id="34" name="Rectangle 33"/>
          <p:cNvSpPr/>
          <p:nvPr/>
        </p:nvSpPr>
        <p:spPr>
          <a:xfrm>
            <a:off x="5003803" y="3234267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3</a:t>
            </a:r>
            <a:endParaRPr lang="en-US" sz="1600" dirty="0"/>
          </a:p>
        </p:txBody>
      </p:sp>
      <p:cxnSp>
        <p:nvCxnSpPr>
          <p:cNvPr id="35" name="Straight Arrow Connector 34"/>
          <p:cNvCxnSpPr>
            <a:stCxn id="28" idx="2"/>
            <a:endCxn id="29" idx="0"/>
          </p:cNvCxnSpPr>
          <p:nvPr/>
        </p:nvCxnSpPr>
        <p:spPr>
          <a:xfrm flipH="1">
            <a:off x="4546603" y="3073400"/>
            <a:ext cx="304800" cy="16086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4250270" y="3539068"/>
            <a:ext cx="304800" cy="16086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3953937" y="4004736"/>
            <a:ext cx="304800" cy="16086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258737" y="4004736"/>
            <a:ext cx="304800" cy="16086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555070" y="3539068"/>
            <a:ext cx="304800" cy="16086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859870" y="3073400"/>
            <a:ext cx="304800" cy="16086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52401" y="4871535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Catastrophic – a lot of stealing, huge trees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flipH="1">
            <a:off x="1028698" y="2840565"/>
            <a:ext cx="393702" cy="313268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590549" y="3382431"/>
            <a:ext cx="393702" cy="313268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478368" y="3848099"/>
            <a:ext cx="275165" cy="313268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4174068" y="2920999"/>
            <a:ext cx="393702" cy="313268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4174068" y="3386667"/>
            <a:ext cx="461434" cy="313268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A928-C9C7-4F95-8B42-F83DB3E3BB53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4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the node to steal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928799"/>
            <a:ext cx="2912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first, in-order traversal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41136" y="1928799"/>
            <a:ext cx="3335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first, random order traversal</a:t>
            </a:r>
          </a:p>
        </p:txBody>
      </p:sp>
      <p:sp>
        <p:nvSpPr>
          <p:cNvPr id="9" name="Rectangle 8"/>
          <p:cNvSpPr/>
          <p:nvPr/>
        </p:nvSpPr>
        <p:spPr>
          <a:xfrm>
            <a:off x="1549400" y="2768599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Rectangle 9"/>
          <p:cNvSpPr/>
          <p:nvPr/>
        </p:nvSpPr>
        <p:spPr>
          <a:xfrm>
            <a:off x="1244600" y="3234267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Rectangle 10"/>
          <p:cNvSpPr/>
          <p:nvPr/>
        </p:nvSpPr>
        <p:spPr>
          <a:xfrm>
            <a:off x="939800" y="3699935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Rectangle 11"/>
          <p:cNvSpPr/>
          <p:nvPr/>
        </p:nvSpPr>
        <p:spPr>
          <a:xfrm>
            <a:off x="635000" y="4165603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1244600" y="4165603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49400" y="3699935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5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1854200" y="3234267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3</a:t>
            </a:r>
            <a:endParaRPr lang="en-US" sz="1600" dirty="0"/>
          </a:p>
        </p:txBody>
      </p:sp>
      <p:cxnSp>
        <p:nvCxnSpPr>
          <p:cNvPr id="17" name="Straight Arrow Connector 16"/>
          <p:cNvCxnSpPr>
            <a:stCxn id="9" idx="2"/>
            <a:endCxn id="10" idx="0"/>
          </p:cNvCxnSpPr>
          <p:nvPr/>
        </p:nvCxnSpPr>
        <p:spPr>
          <a:xfrm flipH="1">
            <a:off x="1397000" y="3073400"/>
            <a:ext cx="304800" cy="16086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100667" y="3539068"/>
            <a:ext cx="304800" cy="16086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804334" y="4004736"/>
            <a:ext cx="304800" cy="16086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109134" y="4004736"/>
            <a:ext cx="304800" cy="16086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405467" y="3539068"/>
            <a:ext cx="304800" cy="16086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710267" y="3073400"/>
            <a:ext cx="304800" cy="16086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699003" y="2768599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9" name="Rectangle 28"/>
          <p:cNvSpPr/>
          <p:nvPr/>
        </p:nvSpPr>
        <p:spPr>
          <a:xfrm>
            <a:off x="4394203" y="3234267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0" name="Rectangle 29"/>
          <p:cNvSpPr/>
          <p:nvPr/>
        </p:nvSpPr>
        <p:spPr>
          <a:xfrm>
            <a:off x="4089403" y="3699935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1" name="Rectangle 30"/>
          <p:cNvSpPr/>
          <p:nvPr/>
        </p:nvSpPr>
        <p:spPr>
          <a:xfrm>
            <a:off x="3784603" y="4165603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32" name="Rectangle 31"/>
          <p:cNvSpPr/>
          <p:nvPr/>
        </p:nvSpPr>
        <p:spPr>
          <a:xfrm>
            <a:off x="4394203" y="4165603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9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699003" y="3699935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5</a:t>
            </a:r>
            <a:endParaRPr lang="en-US" sz="1600" dirty="0"/>
          </a:p>
        </p:txBody>
      </p:sp>
      <p:sp>
        <p:nvSpPr>
          <p:cNvPr id="34" name="Rectangle 33"/>
          <p:cNvSpPr/>
          <p:nvPr/>
        </p:nvSpPr>
        <p:spPr>
          <a:xfrm>
            <a:off x="5003803" y="3234267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3</a:t>
            </a:r>
            <a:endParaRPr lang="en-US" sz="1600" dirty="0"/>
          </a:p>
        </p:txBody>
      </p:sp>
      <p:cxnSp>
        <p:nvCxnSpPr>
          <p:cNvPr id="35" name="Straight Arrow Connector 34"/>
          <p:cNvCxnSpPr>
            <a:stCxn id="28" idx="2"/>
            <a:endCxn id="29" idx="0"/>
          </p:cNvCxnSpPr>
          <p:nvPr/>
        </p:nvCxnSpPr>
        <p:spPr>
          <a:xfrm flipH="1">
            <a:off x="4546603" y="3073400"/>
            <a:ext cx="304800" cy="16086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4250270" y="3539068"/>
            <a:ext cx="304800" cy="16086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3953937" y="4004736"/>
            <a:ext cx="304800" cy="16086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258737" y="4004736"/>
            <a:ext cx="304800" cy="16086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555070" y="3539068"/>
            <a:ext cx="304800" cy="16086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859870" y="3073400"/>
            <a:ext cx="304800" cy="16086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52401" y="4871535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Catastrophic – a lot of stealing, huge trees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365503" y="4857803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Works reasonably well.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flipH="1">
            <a:off x="1028698" y="2840565"/>
            <a:ext cx="393702" cy="313268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590549" y="3382431"/>
            <a:ext cx="393702" cy="313268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478368" y="3848099"/>
            <a:ext cx="275165" cy="313268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4174068" y="2920999"/>
            <a:ext cx="393702" cy="313268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4174068" y="3386667"/>
            <a:ext cx="461434" cy="313268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A928-C9C7-4F95-8B42-F83DB3E3BB53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the node to steal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928799"/>
            <a:ext cx="2912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first, in-order traversal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41136" y="1928799"/>
            <a:ext cx="3335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first, random order traversal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81800" y="1928799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most elements</a:t>
            </a:r>
          </a:p>
        </p:txBody>
      </p:sp>
      <p:sp>
        <p:nvSpPr>
          <p:cNvPr id="9" name="Rectangle 8"/>
          <p:cNvSpPr/>
          <p:nvPr/>
        </p:nvSpPr>
        <p:spPr>
          <a:xfrm>
            <a:off x="1549400" y="2768599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Rectangle 9"/>
          <p:cNvSpPr/>
          <p:nvPr/>
        </p:nvSpPr>
        <p:spPr>
          <a:xfrm>
            <a:off x="1244600" y="3234267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Rectangle 10"/>
          <p:cNvSpPr/>
          <p:nvPr/>
        </p:nvSpPr>
        <p:spPr>
          <a:xfrm>
            <a:off x="939800" y="3699935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Rectangle 11"/>
          <p:cNvSpPr/>
          <p:nvPr/>
        </p:nvSpPr>
        <p:spPr>
          <a:xfrm>
            <a:off x="635000" y="4165603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1244600" y="4165603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49400" y="3699935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5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1854200" y="3234267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3</a:t>
            </a:r>
            <a:endParaRPr lang="en-US" sz="1600" dirty="0"/>
          </a:p>
        </p:txBody>
      </p:sp>
      <p:cxnSp>
        <p:nvCxnSpPr>
          <p:cNvPr id="17" name="Straight Arrow Connector 16"/>
          <p:cNvCxnSpPr>
            <a:stCxn id="9" idx="2"/>
            <a:endCxn id="10" idx="0"/>
          </p:cNvCxnSpPr>
          <p:nvPr/>
        </p:nvCxnSpPr>
        <p:spPr>
          <a:xfrm flipH="1">
            <a:off x="1397000" y="3073400"/>
            <a:ext cx="304800" cy="16086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100667" y="3539068"/>
            <a:ext cx="304800" cy="16086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804334" y="4004736"/>
            <a:ext cx="304800" cy="16086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109134" y="4004736"/>
            <a:ext cx="304800" cy="16086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405467" y="3539068"/>
            <a:ext cx="304800" cy="16086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710267" y="3073400"/>
            <a:ext cx="304800" cy="16086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699003" y="2768599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9" name="Rectangle 28"/>
          <p:cNvSpPr/>
          <p:nvPr/>
        </p:nvSpPr>
        <p:spPr>
          <a:xfrm>
            <a:off x="4394203" y="3234267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0" name="Rectangle 29"/>
          <p:cNvSpPr/>
          <p:nvPr/>
        </p:nvSpPr>
        <p:spPr>
          <a:xfrm>
            <a:off x="4089403" y="3699935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1" name="Rectangle 30"/>
          <p:cNvSpPr/>
          <p:nvPr/>
        </p:nvSpPr>
        <p:spPr>
          <a:xfrm>
            <a:off x="3784603" y="4165603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32" name="Rectangle 31"/>
          <p:cNvSpPr/>
          <p:nvPr/>
        </p:nvSpPr>
        <p:spPr>
          <a:xfrm>
            <a:off x="4394203" y="4165603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9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699003" y="3699935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5</a:t>
            </a:r>
            <a:endParaRPr lang="en-US" sz="1600" dirty="0"/>
          </a:p>
        </p:txBody>
      </p:sp>
      <p:sp>
        <p:nvSpPr>
          <p:cNvPr id="34" name="Rectangle 33"/>
          <p:cNvSpPr/>
          <p:nvPr/>
        </p:nvSpPr>
        <p:spPr>
          <a:xfrm>
            <a:off x="5003803" y="3234267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3</a:t>
            </a:r>
            <a:endParaRPr lang="en-US" sz="1600" dirty="0"/>
          </a:p>
        </p:txBody>
      </p:sp>
      <p:cxnSp>
        <p:nvCxnSpPr>
          <p:cNvPr id="35" name="Straight Arrow Connector 34"/>
          <p:cNvCxnSpPr>
            <a:stCxn id="28" idx="2"/>
            <a:endCxn id="29" idx="0"/>
          </p:cNvCxnSpPr>
          <p:nvPr/>
        </p:nvCxnSpPr>
        <p:spPr>
          <a:xfrm flipH="1">
            <a:off x="4546603" y="3073400"/>
            <a:ext cx="304800" cy="16086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4250270" y="3539068"/>
            <a:ext cx="304800" cy="16086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3953937" y="4004736"/>
            <a:ext cx="304800" cy="16086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258737" y="4004736"/>
            <a:ext cx="304800" cy="16086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555070" y="3539068"/>
            <a:ext cx="304800" cy="16086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859870" y="3073400"/>
            <a:ext cx="304800" cy="16086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848600" y="2768596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2" name="Rectangle 41"/>
          <p:cNvSpPr/>
          <p:nvPr/>
        </p:nvSpPr>
        <p:spPr>
          <a:xfrm>
            <a:off x="7543800" y="3234264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3" name="Rectangle 42"/>
          <p:cNvSpPr/>
          <p:nvPr/>
        </p:nvSpPr>
        <p:spPr>
          <a:xfrm>
            <a:off x="7239000" y="3699932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4" name="Rectangle 43"/>
          <p:cNvSpPr/>
          <p:nvPr/>
        </p:nvSpPr>
        <p:spPr>
          <a:xfrm>
            <a:off x="6934200" y="4165600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45" name="Rectangle 44"/>
          <p:cNvSpPr/>
          <p:nvPr/>
        </p:nvSpPr>
        <p:spPr>
          <a:xfrm>
            <a:off x="7543800" y="4165600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9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848600" y="3699932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5</a:t>
            </a:r>
            <a:endParaRPr lang="en-US" sz="1600" dirty="0"/>
          </a:p>
        </p:txBody>
      </p:sp>
      <p:sp>
        <p:nvSpPr>
          <p:cNvPr id="47" name="Rectangle 46"/>
          <p:cNvSpPr/>
          <p:nvPr/>
        </p:nvSpPr>
        <p:spPr>
          <a:xfrm>
            <a:off x="8153400" y="3234264"/>
            <a:ext cx="304800" cy="30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3</a:t>
            </a:r>
            <a:endParaRPr lang="en-US" sz="1600" dirty="0"/>
          </a:p>
        </p:txBody>
      </p:sp>
      <p:cxnSp>
        <p:nvCxnSpPr>
          <p:cNvPr id="48" name="Straight Arrow Connector 47"/>
          <p:cNvCxnSpPr>
            <a:stCxn id="41" idx="2"/>
            <a:endCxn id="42" idx="0"/>
          </p:cNvCxnSpPr>
          <p:nvPr/>
        </p:nvCxnSpPr>
        <p:spPr>
          <a:xfrm flipH="1">
            <a:off x="7696200" y="3073397"/>
            <a:ext cx="304800" cy="16086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7399867" y="3539065"/>
            <a:ext cx="304800" cy="16086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7103534" y="4004733"/>
            <a:ext cx="304800" cy="16086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7408334" y="4004733"/>
            <a:ext cx="304800" cy="16086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704667" y="3539065"/>
            <a:ext cx="304800" cy="16086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8009467" y="3073397"/>
            <a:ext cx="304800" cy="16086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52401" y="4871535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Catastrophic – a lot of stealing, huge trees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365503" y="4857803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Works reasonably well.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502400" y="4871535"/>
            <a:ext cx="248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Generates least nodes.</a:t>
            </a:r>
          </a:p>
          <a:p>
            <a:r>
              <a:rPr lang="en-US" dirty="0" smtClean="0"/>
              <a:t>Seems to be best.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flipH="1">
            <a:off x="1028698" y="2840565"/>
            <a:ext cx="393702" cy="313268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590549" y="3382431"/>
            <a:ext cx="393702" cy="313268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478368" y="3848099"/>
            <a:ext cx="275165" cy="313268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4174068" y="2920999"/>
            <a:ext cx="393702" cy="313268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4174068" y="3386667"/>
            <a:ext cx="461434" cy="313268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endCxn id="45" idx="2"/>
          </p:cNvCxnSpPr>
          <p:nvPr/>
        </p:nvCxnSpPr>
        <p:spPr>
          <a:xfrm flipV="1">
            <a:off x="7696200" y="4470401"/>
            <a:ext cx="0" cy="193701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A928-C9C7-4F95-8B42-F83DB3E3BB53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4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Comparison with fixed-size batching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2667000" cy="2497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382204"/>
            <a:ext cx="4953000" cy="481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A928-C9C7-4F95-8B42-F83DB3E3BB53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6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Comparison with fixed-size batching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2667000" cy="2497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06333"/>
            <a:ext cx="4876800" cy="4767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A928-C9C7-4F95-8B42-F83DB3E3BB53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2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Comparison with task work-stealing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94" y="1643332"/>
            <a:ext cx="9014376" cy="4909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A928-C9C7-4F95-8B42-F83DB3E3BB53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5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workload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75046" y="2743199"/>
            <a:ext cx="6356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ndale Mono" pitchFamily="49" charset="0"/>
              </a:rPr>
              <a:t>for (0 until 10000000) {}</a:t>
            </a:r>
            <a:endParaRPr lang="en-US" sz="3200" dirty="0">
              <a:latin typeface="Andale Mono" pitchFamily="49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029200" y="6172200"/>
            <a:ext cx="2209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286000" y="4724400"/>
            <a:ext cx="0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286000" y="5899666"/>
            <a:ext cx="304800" cy="2725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90800" y="5899666"/>
            <a:ext cx="304800" cy="2725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95600" y="5899666"/>
            <a:ext cx="304800" cy="2725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00400" y="5899666"/>
            <a:ext cx="304800" cy="2725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05200" y="5899666"/>
            <a:ext cx="304800" cy="2725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334000" y="5899666"/>
            <a:ext cx="304800" cy="2725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638800" y="5899666"/>
            <a:ext cx="304800" cy="2725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943600" y="5899666"/>
            <a:ext cx="304800" cy="2725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248400" y="5899666"/>
            <a:ext cx="304800" cy="2725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553200" y="5899666"/>
            <a:ext cx="304800" cy="2725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286000" y="6172200"/>
            <a:ext cx="16764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114800" y="6172200"/>
            <a:ext cx="914400" cy="0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400318" y="580286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72127" y="624840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431074" y="4690533"/>
            <a:ext cx="739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cycles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A928-C9C7-4F95-8B42-F83DB3E3BB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14600"/>
            <a:ext cx="8686800" cy="1905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Thank you!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3100" dirty="0" smtClean="0">
                <a:solidFill>
                  <a:schemeClr val="bg1"/>
                </a:solidFill>
              </a:rPr>
              <a:t>Questions?</a:t>
            </a:r>
            <a:endParaRPr lang="en-US" sz="31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A928-C9C7-4F95-8B42-F83DB3E3BB53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4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Finding work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436144"/>
            <a:ext cx="8534400" cy="441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A928-C9C7-4F95-8B42-F83DB3E3BB53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3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Other workloads</a:t>
            </a:r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2286000"/>
            <a:ext cx="2670759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2286000"/>
            <a:ext cx="5638800" cy="27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A928-C9C7-4F95-8B42-F83DB3E3BB53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1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41892" y="1676401"/>
            <a:ext cx="5057976" cy="35052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Irregular workload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A928-C9C7-4F95-8B42-F83DB3E3BB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1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41892" y="1676401"/>
            <a:ext cx="5057976" cy="35052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Irregular workload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146540" y="6324600"/>
            <a:ext cx="4953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146540" y="5335525"/>
            <a:ext cx="0" cy="989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146540" y="6273164"/>
            <a:ext cx="304800" cy="51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451340" y="6273164"/>
            <a:ext cx="304800" cy="51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756140" y="6256020"/>
            <a:ext cx="304800" cy="685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60940" y="6256020"/>
            <a:ext cx="304800" cy="685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365740" y="6221730"/>
            <a:ext cx="304800" cy="102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194540" y="6221730"/>
            <a:ext cx="304800" cy="102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499340" y="6221730"/>
            <a:ext cx="304800" cy="102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804140" y="5410200"/>
            <a:ext cx="3048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108940" y="5410200"/>
            <a:ext cx="3048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413740" y="5410200"/>
            <a:ext cx="3048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662073" y="6221730"/>
            <a:ext cx="304800" cy="102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966873" y="61891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271673" y="61891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576473" y="61891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881273" y="61891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7072127" y="624840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406979" y="5215467"/>
            <a:ext cx="739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cycles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A928-C9C7-4F95-8B42-F83DB3E3BB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6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Irregular workload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146540" y="6324600"/>
            <a:ext cx="4953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146540" y="5335525"/>
            <a:ext cx="0" cy="989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146540" y="6273164"/>
            <a:ext cx="304800" cy="51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451340" y="6273164"/>
            <a:ext cx="304800" cy="51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756140" y="6256020"/>
            <a:ext cx="304800" cy="685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60940" y="6256020"/>
            <a:ext cx="304800" cy="685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365740" y="6221730"/>
            <a:ext cx="304800" cy="102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194540" y="6221730"/>
            <a:ext cx="304800" cy="102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499340" y="6221730"/>
            <a:ext cx="304800" cy="102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804140" y="5410200"/>
            <a:ext cx="3048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108940" y="5410200"/>
            <a:ext cx="3048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413740" y="5410200"/>
            <a:ext cx="3048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662073" y="6221730"/>
            <a:ext cx="304800" cy="102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966873" y="61891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271673" y="61891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576473" y="61891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881273" y="6189132"/>
            <a:ext cx="304800" cy="13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951201" y="2209799"/>
            <a:ext cx="734367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ndale Mono" pitchFamily="49" charset="0"/>
              </a:rPr>
              <a:t>for {</a:t>
            </a:r>
          </a:p>
          <a:p>
            <a:r>
              <a:rPr lang="en-US" sz="3200" dirty="0">
                <a:latin typeface="Andale Mono" pitchFamily="49" charset="0"/>
              </a:rPr>
              <a:t> </a:t>
            </a:r>
            <a:r>
              <a:rPr lang="en-US" sz="3200" dirty="0" smtClean="0">
                <a:latin typeface="Andale Mono" pitchFamily="49" charset="0"/>
              </a:rPr>
              <a:t> x &lt;- 0 until width</a:t>
            </a:r>
          </a:p>
          <a:p>
            <a:r>
              <a:rPr lang="en-US" sz="3200" dirty="0">
                <a:latin typeface="Andale Mono" pitchFamily="49" charset="0"/>
              </a:rPr>
              <a:t> </a:t>
            </a:r>
            <a:r>
              <a:rPr lang="en-US" sz="3200" dirty="0" smtClean="0">
                <a:latin typeface="Andale Mono" pitchFamily="49" charset="0"/>
              </a:rPr>
              <a:t> y &lt;- 0 until height</a:t>
            </a:r>
          </a:p>
          <a:p>
            <a:r>
              <a:rPr lang="en-US" sz="3200" dirty="0" smtClean="0">
                <a:latin typeface="Andale Mono" pitchFamily="49" charset="0"/>
              </a:rPr>
              <a:t>} image(x, y) = compute(x, y)</a:t>
            </a:r>
            <a:endParaRPr lang="en-US" sz="3200" dirty="0">
              <a:latin typeface="Andale Mono" pitchFamily="49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72127" y="624840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406979" y="5215467"/>
            <a:ext cx="739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cycles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A928-C9C7-4F95-8B42-F83DB3E3BB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1574</Words>
  <Application>Microsoft Office PowerPoint</Application>
  <PresentationFormat>On-screen Show (4:3)</PresentationFormat>
  <Paragraphs>712</Paragraphs>
  <Slides>62</Slides>
  <Notes>60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Near Optimal Work-Stealing Tree for Highly Irregular Data-Parallel Workloads</vt:lpstr>
      <vt:lpstr>Near Optimal Work-Stealing Tree for Highly Irregular Data-Parallel Workloads</vt:lpstr>
      <vt:lpstr>Uniform workload</vt:lpstr>
      <vt:lpstr>Uniform workload</vt:lpstr>
      <vt:lpstr>Uniform workload</vt:lpstr>
      <vt:lpstr>Baseline workload</vt:lpstr>
      <vt:lpstr>Irregular workload</vt:lpstr>
      <vt:lpstr>Irregular workload</vt:lpstr>
      <vt:lpstr>Irregular workload</vt:lpstr>
      <vt:lpstr>Irregular workload</vt:lpstr>
      <vt:lpstr>Workload function</vt:lpstr>
      <vt:lpstr>Workload function</vt:lpstr>
      <vt:lpstr>Workload function</vt:lpstr>
      <vt:lpstr>Workload function</vt:lpstr>
      <vt:lpstr>Data-parallel scheduler</vt:lpstr>
      <vt:lpstr>Data-parallel scheduler</vt:lpstr>
      <vt:lpstr>Data-parallel scheduler</vt:lpstr>
      <vt:lpstr>Static batching</vt:lpstr>
      <vt:lpstr>Static batching</vt:lpstr>
      <vt:lpstr>Fixed-size batching</vt:lpstr>
      <vt:lpstr>Fixed-size batching</vt:lpstr>
      <vt:lpstr>Fixed-size batching</vt:lpstr>
      <vt:lpstr>Fixed-size batching</vt:lpstr>
      <vt:lpstr>Fixed-size batching</vt:lpstr>
      <vt:lpstr>Fixed-size batching</vt:lpstr>
      <vt:lpstr>Fixed-size batching</vt:lpstr>
      <vt:lpstr>Fixed-size batching</vt:lpstr>
      <vt:lpstr>Fixed-size batching</vt:lpstr>
      <vt:lpstr>Fixed-size batching - contention</vt:lpstr>
      <vt:lpstr>Factoring, GSS, TS</vt:lpstr>
      <vt:lpstr>Task-based work-stealing</vt:lpstr>
      <vt:lpstr>Task-based work-stealing</vt:lpstr>
      <vt:lpstr>Task-based work-stealing</vt:lpstr>
      <vt:lpstr>Task-based work-stealing</vt:lpstr>
      <vt:lpstr>Task-based work-stealing</vt:lpstr>
      <vt:lpstr>Task-based work-stealing</vt:lpstr>
      <vt:lpstr>Work-stealing tree</vt:lpstr>
      <vt:lpstr>Work-stealing tree</vt:lpstr>
      <vt:lpstr>Work-stealing tree</vt:lpstr>
      <vt:lpstr>Work-stealing tree</vt:lpstr>
      <vt:lpstr>Work-stealing tree</vt:lpstr>
      <vt:lpstr>Work-stealing tree</vt:lpstr>
      <vt:lpstr>Work-stealing tree</vt:lpstr>
      <vt:lpstr>Work-stealing tree</vt:lpstr>
      <vt:lpstr>Work-stealing tree - contention</vt:lpstr>
      <vt:lpstr>Work-stealing tree scheduling</vt:lpstr>
      <vt:lpstr>Work-stealing tree scheduling</vt:lpstr>
      <vt:lpstr>Work-stealing tree scheduling</vt:lpstr>
      <vt:lpstr>Work-stealing tree scheduling</vt:lpstr>
      <vt:lpstr>Work-stealing tree scheduling</vt:lpstr>
      <vt:lpstr>Work-stealing tree scheduling</vt:lpstr>
      <vt:lpstr>Choosing the node to steal</vt:lpstr>
      <vt:lpstr>Choosing the node to steal</vt:lpstr>
      <vt:lpstr>Choosing the node to steal</vt:lpstr>
      <vt:lpstr>Choosing the node to steal</vt:lpstr>
      <vt:lpstr>Choosing the node to steal</vt:lpstr>
      <vt:lpstr>Comparison with fixed-size batching</vt:lpstr>
      <vt:lpstr>Comparison with fixed-size batching</vt:lpstr>
      <vt:lpstr>Comparison with task work-stealing</vt:lpstr>
      <vt:lpstr>Thank you!  Questions?</vt:lpstr>
      <vt:lpstr>Finding work</vt:lpstr>
      <vt:lpstr>Other workloads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axel22</dc:creator>
  <cp:lastModifiedBy>axel22</cp:lastModifiedBy>
  <cp:revision>136</cp:revision>
  <dcterms:created xsi:type="dcterms:W3CDTF">2013-09-23T11:10:34Z</dcterms:created>
  <dcterms:modified xsi:type="dcterms:W3CDTF">2013-09-23T23:07:05Z</dcterms:modified>
</cp:coreProperties>
</file>